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2" r:id="rId5"/>
    <p:sldId id="271" r:id="rId6"/>
    <p:sldId id="266" r:id="rId7"/>
    <p:sldId id="261" r:id="rId8"/>
    <p:sldId id="267" r:id="rId9"/>
    <p:sldId id="263" r:id="rId10"/>
    <p:sldId id="274" r:id="rId11"/>
    <p:sldId id="273" r:id="rId12"/>
    <p:sldId id="275" r:id="rId13"/>
    <p:sldId id="276" r:id="rId14"/>
    <p:sldId id="264" r:id="rId15"/>
    <p:sldId id="265" r:id="rId16"/>
    <p:sldId id="268" r:id="rId17"/>
    <p:sldId id="269" r:id="rId18"/>
    <p:sldId id="270" r:id="rId19"/>
    <p:sldId id="257" r:id="rId20"/>
    <p:sldId id="260"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17BAE"/>
    <a:srgbClr val="305791"/>
    <a:srgbClr val="FBF8FA"/>
    <a:srgbClr val="7A8692"/>
    <a:srgbClr val="EFE7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56" d="100"/>
          <a:sy n="56" d="100"/>
        </p:scale>
        <p:origin x="30" y="2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8A1946-6D63-4EA9-B457-9FD51947DC5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9FB4B3A-49CD-49DB-AB19-FE5BAD4D1A65}">
      <dgm:prSet custT="1"/>
      <dgm:spPr/>
      <dgm:t>
        <a:bodyPr/>
        <a:lstStyle/>
        <a:p>
          <a:pPr>
            <a:lnSpc>
              <a:spcPct val="100000"/>
            </a:lnSpc>
          </a:pPr>
          <a:r>
            <a:rPr lang="en-US" sz="1600" dirty="0">
              <a:solidFill>
                <a:schemeClr val="bg1"/>
              </a:solidFill>
            </a:rPr>
            <a:t>Not all air quality pollutants are included in this data set such as </a:t>
          </a:r>
          <a:r>
            <a:rPr lang="en-US" sz="1600" b="1" i="0" dirty="0">
              <a:solidFill>
                <a:schemeClr val="bg1"/>
              </a:solidFill>
            </a:rPr>
            <a:t>Sulfur dioxide (SO</a:t>
          </a:r>
          <a:r>
            <a:rPr lang="en-US" sz="1600" b="1" i="0" baseline="-25000" dirty="0">
              <a:solidFill>
                <a:schemeClr val="bg1"/>
              </a:solidFill>
            </a:rPr>
            <a:t>2</a:t>
          </a:r>
          <a:r>
            <a:rPr lang="en-US" sz="1600" b="1" i="0" dirty="0">
              <a:solidFill>
                <a:schemeClr val="bg1"/>
              </a:solidFill>
            </a:rPr>
            <a:t>)</a:t>
          </a:r>
          <a:endParaRPr lang="en-US" sz="1600" dirty="0">
            <a:solidFill>
              <a:schemeClr val="bg1"/>
            </a:solidFill>
          </a:endParaRPr>
        </a:p>
      </dgm:t>
    </dgm:pt>
    <dgm:pt modelId="{70BC2A52-449A-4754-BE4E-FC4735BD47D0}" type="parTrans" cxnId="{E3A69F19-7399-4D4B-8AAC-4B28DF4DC7FE}">
      <dgm:prSet/>
      <dgm:spPr/>
      <dgm:t>
        <a:bodyPr/>
        <a:lstStyle/>
        <a:p>
          <a:endParaRPr lang="en-US" sz="2800">
            <a:solidFill>
              <a:schemeClr val="bg1"/>
            </a:solidFill>
          </a:endParaRPr>
        </a:p>
      </dgm:t>
    </dgm:pt>
    <dgm:pt modelId="{CFB3C0D9-1CB2-4305-9F65-9B74861883A7}" type="sibTrans" cxnId="{E3A69F19-7399-4D4B-8AAC-4B28DF4DC7FE}">
      <dgm:prSet/>
      <dgm:spPr/>
      <dgm:t>
        <a:bodyPr/>
        <a:lstStyle/>
        <a:p>
          <a:pPr>
            <a:lnSpc>
              <a:spcPct val="100000"/>
            </a:lnSpc>
          </a:pPr>
          <a:endParaRPr lang="en-US" sz="2800">
            <a:solidFill>
              <a:schemeClr val="bg1"/>
            </a:solidFill>
          </a:endParaRPr>
        </a:p>
      </dgm:t>
    </dgm:pt>
    <dgm:pt modelId="{CE307711-DC83-4FC9-B6A0-B3810FCBDF8B}">
      <dgm:prSet custT="1"/>
      <dgm:spPr/>
      <dgm:t>
        <a:bodyPr/>
        <a:lstStyle/>
        <a:p>
          <a:pPr>
            <a:lnSpc>
              <a:spcPct val="100000"/>
            </a:lnSpc>
          </a:pPr>
          <a:r>
            <a:rPr lang="en-US" sz="1600">
              <a:solidFill>
                <a:schemeClr val="bg1"/>
              </a:solidFill>
            </a:rPr>
            <a:t>There is no date/time information therefore it is unsure if the readings are all coming from the same point in time or throughout different dates</a:t>
          </a:r>
        </a:p>
      </dgm:t>
    </dgm:pt>
    <dgm:pt modelId="{002DE6C5-44FA-4C08-8A52-8A55B7BDC2B5}" type="parTrans" cxnId="{75FA1993-5897-4B22-A00C-63296FAA5B9D}">
      <dgm:prSet/>
      <dgm:spPr/>
      <dgm:t>
        <a:bodyPr/>
        <a:lstStyle/>
        <a:p>
          <a:endParaRPr lang="en-US" sz="2800">
            <a:solidFill>
              <a:schemeClr val="bg1"/>
            </a:solidFill>
          </a:endParaRPr>
        </a:p>
      </dgm:t>
    </dgm:pt>
    <dgm:pt modelId="{0C784937-2FFC-4EB9-B170-4FFEACFE4E9F}" type="sibTrans" cxnId="{75FA1993-5897-4B22-A00C-63296FAA5B9D}">
      <dgm:prSet/>
      <dgm:spPr/>
      <dgm:t>
        <a:bodyPr/>
        <a:lstStyle/>
        <a:p>
          <a:pPr>
            <a:lnSpc>
              <a:spcPct val="100000"/>
            </a:lnSpc>
          </a:pPr>
          <a:endParaRPr lang="en-US" sz="2800">
            <a:solidFill>
              <a:schemeClr val="bg1"/>
            </a:solidFill>
          </a:endParaRPr>
        </a:p>
      </dgm:t>
    </dgm:pt>
    <dgm:pt modelId="{10AA18C6-7ABE-4243-A56E-5EDAF11C42B5}">
      <dgm:prSet custT="1"/>
      <dgm:spPr/>
      <dgm:t>
        <a:bodyPr/>
        <a:lstStyle/>
        <a:p>
          <a:pPr>
            <a:lnSpc>
              <a:spcPct val="100000"/>
            </a:lnSpc>
          </a:pPr>
          <a:r>
            <a:rPr lang="en-US" sz="1600" dirty="0">
              <a:solidFill>
                <a:schemeClr val="bg1"/>
              </a:solidFill>
            </a:rPr>
            <a:t>Some Cities have multiple entries while others have single ones. A more accurate analysis could be made if all locations got the same count of readings done on the same date.</a:t>
          </a:r>
        </a:p>
      </dgm:t>
    </dgm:pt>
    <dgm:pt modelId="{8F9BC794-3FA3-44FF-94B1-A61E26DCF0BE}" type="parTrans" cxnId="{2F6BD512-8A87-45E0-BA69-5FCEBB5E9CDC}">
      <dgm:prSet/>
      <dgm:spPr/>
      <dgm:t>
        <a:bodyPr/>
        <a:lstStyle/>
        <a:p>
          <a:endParaRPr lang="en-US" sz="2800">
            <a:solidFill>
              <a:schemeClr val="bg1"/>
            </a:solidFill>
          </a:endParaRPr>
        </a:p>
      </dgm:t>
    </dgm:pt>
    <dgm:pt modelId="{2EA3B5A2-BBB8-4089-A3C6-3B8E444EF5E8}" type="sibTrans" cxnId="{2F6BD512-8A87-45E0-BA69-5FCEBB5E9CDC}">
      <dgm:prSet/>
      <dgm:spPr/>
      <dgm:t>
        <a:bodyPr/>
        <a:lstStyle/>
        <a:p>
          <a:endParaRPr lang="en-US" sz="2800">
            <a:solidFill>
              <a:schemeClr val="bg1"/>
            </a:solidFill>
          </a:endParaRPr>
        </a:p>
      </dgm:t>
    </dgm:pt>
    <dgm:pt modelId="{73681700-0359-48D4-AD90-4104A72AA0C2}" type="pres">
      <dgm:prSet presAssocID="{888A1946-6D63-4EA9-B457-9FD51947DC59}" presName="root" presStyleCnt="0">
        <dgm:presLayoutVars>
          <dgm:dir/>
          <dgm:resizeHandles val="exact"/>
        </dgm:presLayoutVars>
      </dgm:prSet>
      <dgm:spPr/>
    </dgm:pt>
    <dgm:pt modelId="{B706D837-B3BF-4386-98AB-7E94399EE9EE}" type="pres">
      <dgm:prSet presAssocID="{888A1946-6D63-4EA9-B457-9FD51947DC59}" presName="container" presStyleCnt="0">
        <dgm:presLayoutVars>
          <dgm:dir/>
          <dgm:resizeHandles val="exact"/>
        </dgm:presLayoutVars>
      </dgm:prSet>
      <dgm:spPr/>
    </dgm:pt>
    <dgm:pt modelId="{0B90312F-DB7A-43E3-A80F-B8F884E2B9B4}" type="pres">
      <dgm:prSet presAssocID="{59FB4B3A-49CD-49DB-AB19-FE5BAD4D1A65}" presName="compNode" presStyleCnt="0"/>
      <dgm:spPr/>
    </dgm:pt>
    <dgm:pt modelId="{258868C8-F03E-489C-BD0D-2150D2709470}" type="pres">
      <dgm:prSet presAssocID="{59FB4B3A-49CD-49DB-AB19-FE5BAD4D1A65}" presName="iconBgRect" presStyleLbl="bgShp" presStyleIdx="0" presStyleCnt="3"/>
      <dgm:spPr/>
    </dgm:pt>
    <dgm:pt modelId="{AB964934-5B6C-48D0-B811-4C1EEC74D112}" type="pres">
      <dgm:prSet presAssocID="{59FB4B3A-49CD-49DB-AB19-FE5BAD4D1A6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ammable"/>
        </a:ext>
      </dgm:extLst>
    </dgm:pt>
    <dgm:pt modelId="{ADF66002-4D2F-40C8-8AB9-4941872910CC}" type="pres">
      <dgm:prSet presAssocID="{59FB4B3A-49CD-49DB-AB19-FE5BAD4D1A65}" presName="spaceRect" presStyleCnt="0"/>
      <dgm:spPr/>
    </dgm:pt>
    <dgm:pt modelId="{C1C1B05D-8811-4BFF-B4E5-EC229C5F76C0}" type="pres">
      <dgm:prSet presAssocID="{59FB4B3A-49CD-49DB-AB19-FE5BAD4D1A65}" presName="textRect" presStyleLbl="revTx" presStyleIdx="0" presStyleCnt="3">
        <dgm:presLayoutVars>
          <dgm:chMax val="1"/>
          <dgm:chPref val="1"/>
        </dgm:presLayoutVars>
      </dgm:prSet>
      <dgm:spPr/>
    </dgm:pt>
    <dgm:pt modelId="{14F153E3-1260-4B59-BFB5-C6799F7BE201}" type="pres">
      <dgm:prSet presAssocID="{CFB3C0D9-1CB2-4305-9F65-9B74861883A7}" presName="sibTrans" presStyleLbl="sibTrans2D1" presStyleIdx="0" presStyleCnt="0"/>
      <dgm:spPr/>
    </dgm:pt>
    <dgm:pt modelId="{C15783EC-8510-4262-A1AD-EFE27EDD0334}" type="pres">
      <dgm:prSet presAssocID="{CE307711-DC83-4FC9-B6A0-B3810FCBDF8B}" presName="compNode" presStyleCnt="0"/>
      <dgm:spPr/>
    </dgm:pt>
    <dgm:pt modelId="{979D003B-B0F4-48D6-AE87-9B1FBAA00BC1}" type="pres">
      <dgm:prSet presAssocID="{CE307711-DC83-4FC9-B6A0-B3810FCBDF8B}" presName="iconBgRect" presStyleLbl="bgShp" presStyleIdx="1" presStyleCnt="3"/>
      <dgm:spPr/>
    </dgm:pt>
    <dgm:pt modelId="{BB76CB1B-6104-460D-8466-5523907F2CC0}" type="pres">
      <dgm:prSet presAssocID="{CE307711-DC83-4FC9-B6A0-B3810FCBDF8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thly calendar"/>
        </a:ext>
      </dgm:extLst>
    </dgm:pt>
    <dgm:pt modelId="{B44228F9-1C50-42BD-A5AC-1DECE6CE0FF9}" type="pres">
      <dgm:prSet presAssocID="{CE307711-DC83-4FC9-B6A0-B3810FCBDF8B}" presName="spaceRect" presStyleCnt="0"/>
      <dgm:spPr/>
    </dgm:pt>
    <dgm:pt modelId="{2DAA68F8-F9DB-4E0F-8139-F04B588B213C}" type="pres">
      <dgm:prSet presAssocID="{CE307711-DC83-4FC9-B6A0-B3810FCBDF8B}" presName="textRect" presStyleLbl="revTx" presStyleIdx="1" presStyleCnt="3">
        <dgm:presLayoutVars>
          <dgm:chMax val="1"/>
          <dgm:chPref val="1"/>
        </dgm:presLayoutVars>
      </dgm:prSet>
      <dgm:spPr/>
    </dgm:pt>
    <dgm:pt modelId="{DEF94356-F5D5-480A-AB0D-F14EDFCBA0DA}" type="pres">
      <dgm:prSet presAssocID="{0C784937-2FFC-4EB9-B170-4FFEACFE4E9F}" presName="sibTrans" presStyleLbl="sibTrans2D1" presStyleIdx="0" presStyleCnt="0"/>
      <dgm:spPr/>
    </dgm:pt>
    <dgm:pt modelId="{8AA8FF89-35B6-4BBA-9C8E-698FD300DD5C}" type="pres">
      <dgm:prSet presAssocID="{10AA18C6-7ABE-4243-A56E-5EDAF11C42B5}" presName="compNode" presStyleCnt="0"/>
      <dgm:spPr/>
    </dgm:pt>
    <dgm:pt modelId="{B5CFE957-2B2B-4ADC-9FD9-986B574B179E}" type="pres">
      <dgm:prSet presAssocID="{10AA18C6-7ABE-4243-A56E-5EDAF11C42B5}" presName="iconBgRect" presStyleLbl="bgShp" presStyleIdx="2" presStyleCnt="3"/>
      <dgm:spPr/>
    </dgm:pt>
    <dgm:pt modelId="{5C6788C4-5364-484E-B5E8-3EDCD168F99C}" type="pres">
      <dgm:prSet presAssocID="{10AA18C6-7ABE-4243-A56E-5EDAF11C42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rker"/>
        </a:ext>
      </dgm:extLst>
    </dgm:pt>
    <dgm:pt modelId="{DFC879B6-D10C-416D-B260-6E7064DE95FA}" type="pres">
      <dgm:prSet presAssocID="{10AA18C6-7ABE-4243-A56E-5EDAF11C42B5}" presName="spaceRect" presStyleCnt="0"/>
      <dgm:spPr/>
    </dgm:pt>
    <dgm:pt modelId="{914468BF-B097-427D-A6AC-F1F1221DA7AA}" type="pres">
      <dgm:prSet presAssocID="{10AA18C6-7ABE-4243-A56E-5EDAF11C42B5}" presName="textRect" presStyleLbl="revTx" presStyleIdx="2" presStyleCnt="3">
        <dgm:presLayoutVars>
          <dgm:chMax val="1"/>
          <dgm:chPref val="1"/>
        </dgm:presLayoutVars>
      </dgm:prSet>
      <dgm:spPr/>
    </dgm:pt>
  </dgm:ptLst>
  <dgm:cxnLst>
    <dgm:cxn modelId="{3BDB810A-CF79-484E-8A39-618DDB264EBD}" type="presOf" srcId="{CFB3C0D9-1CB2-4305-9F65-9B74861883A7}" destId="{14F153E3-1260-4B59-BFB5-C6799F7BE201}" srcOrd="0" destOrd="0" presId="urn:microsoft.com/office/officeart/2018/2/layout/IconCircleList"/>
    <dgm:cxn modelId="{2F6BD512-8A87-45E0-BA69-5FCEBB5E9CDC}" srcId="{888A1946-6D63-4EA9-B457-9FD51947DC59}" destId="{10AA18C6-7ABE-4243-A56E-5EDAF11C42B5}" srcOrd="2" destOrd="0" parTransId="{8F9BC794-3FA3-44FF-94B1-A61E26DCF0BE}" sibTransId="{2EA3B5A2-BBB8-4089-A3C6-3B8E444EF5E8}"/>
    <dgm:cxn modelId="{E3A69F19-7399-4D4B-8AAC-4B28DF4DC7FE}" srcId="{888A1946-6D63-4EA9-B457-9FD51947DC59}" destId="{59FB4B3A-49CD-49DB-AB19-FE5BAD4D1A65}" srcOrd="0" destOrd="0" parTransId="{70BC2A52-449A-4754-BE4E-FC4735BD47D0}" sibTransId="{CFB3C0D9-1CB2-4305-9F65-9B74861883A7}"/>
    <dgm:cxn modelId="{3DB7BE1E-D58C-438E-9B1F-F82935049D3E}" type="presOf" srcId="{59FB4B3A-49CD-49DB-AB19-FE5BAD4D1A65}" destId="{C1C1B05D-8811-4BFF-B4E5-EC229C5F76C0}" srcOrd="0" destOrd="0" presId="urn:microsoft.com/office/officeart/2018/2/layout/IconCircleList"/>
    <dgm:cxn modelId="{0C41D486-BFE2-4A19-AC42-68D4AB13C55B}" type="presOf" srcId="{888A1946-6D63-4EA9-B457-9FD51947DC59}" destId="{73681700-0359-48D4-AD90-4104A72AA0C2}" srcOrd="0" destOrd="0" presId="urn:microsoft.com/office/officeart/2018/2/layout/IconCircleList"/>
    <dgm:cxn modelId="{8B3D1193-B9CC-4CD9-A80C-D6CDF4584310}" type="presOf" srcId="{0C784937-2FFC-4EB9-B170-4FFEACFE4E9F}" destId="{DEF94356-F5D5-480A-AB0D-F14EDFCBA0DA}" srcOrd="0" destOrd="0" presId="urn:microsoft.com/office/officeart/2018/2/layout/IconCircleList"/>
    <dgm:cxn modelId="{75FA1993-5897-4B22-A00C-63296FAA5B9D}" srcId="{888A1946-6D63-4EA9-B457-9FD51947DC59}" destId="{CE307711-DC83-4FC9-B6A0-B3810FCBDF8B}" srcOrd="1" destOrd="0" parTransId="{002DE6C5-44FA-4C08-8A52-8A55B7BDC2B5}" sibTransId="{0C784937-2FFC-4EB9-B170-4FFEACFE4E9F}"/>
    <dgm:cxn modelId="{005EC394-87C5-44F4-B289-2D2604D524EE}" type="presOf" srcId="{10AA18C6-7ABE-4243-A56E-5EDAF11C42B5}" destId="{914468BF-B097-427D-A6AC-F1F1221DA7AA}" srcOrd="0" destOrd="0" presId="urn:microsoft.com/office/officeart/2018/2/layout/IconCircleList"/>
    <dgm:cxn modelId="{FC0F8AE2-A8EE-4973-A0DD-816814FA0A91}" type="presOf" srcId="{CE307711-DC83-4FC9-B6A0-B3810FCBDF8B}" destId="{2DAA68F8-F9DB-4E0F-8139-F04B588B213C}" srcOrd="0" destOrd="0" presId="urn:microsoft.com/office/officeart/2018/2/layout/IconCircleList"/>
    <dgm:cxn modelId="{C08CEAEB-D8A8-420E-B3A9-33F21595FF00}" type="presParOf" srcId="{73681700-0359-48D4-AD90-4104A72AA0C2}" destId="{B706D837-B3BF-4386-98AB-7E94399EE9EE}" srcOrd="0" destOrd="0" presId="urn:microsoft.com/office/officeart/2018/2/layout/IconCircleList"/>
    <dgm:cxn modelId="{2069EC6B-E819-43DF-B28A-DE54C803AA56}" type="presParOf" srcId="{B706D837-B3BF-4386-98AB-7E94399EE9EE}" destId="{0B90312F-DB7A-43E3-A80F-B8F884E2B9B4}" srcOrd="0" destOrd="0" presId="urn:microsoft.com/office/officeart/2018/2/layout/IconCircleList"/>
    <dgm:cxn modelId="{37B24CE6-91E8-43EF-A023-1CC8C692E47D}" type="presParOf" srcId="{0B90312F-DB7A-43E3-A80F-B8F884E2B9B4}" destId="{258868C8-F03E-489C-BD0D-2150D2709470}" srcOrd="0" destOrd="0" presId="urn:microsoft.com/office/officeart/2018/2/layout/IconCircleList"/>
    <dgm:cxn modelId="{7E74C9BB-D8FC-43CE-9943-66ABDAD2921D}" type="presParOf" srcId="{0B90312F-DB7A-43E3-A80F-B8F884E2B9B4}" destId="{AB964934-5B6C-48D0-B811-4C1EEC74D112}" srcOrd="1" destOrd="0" presId="urn:microsoft.com/office/officeart/2018/2/layout/IconCircleList"/>
    <dgm:cxn modelId="{9C923FC8-3621-4CAB-8655-9D1FA9747452}" type="presParOf" srcId="{0B90312F-DB7A-43E3-A80F-B8F884E2B9B4}" destId="{ADF66002-4D2F-40C8-8AB9-4941872910CC}" srcOrd="2" destOrd="0" presId="urn:microsoft.com/office/officeart/2018/2/layout/IconCircleList"/>
    <dgm:cxn modelId="{541B118C-879F-421F-BC97-FD37EA79C40B}" type="presParOf" srcId="{0B90312F-DB7A-43E3-A80F-B8F884E2B9B4}" destId="{C1C1B05D-8811-4BFF-B4E5-EC229C5F76C0}" srcOrd="3" destOrd="0" presId="urn:microsoft.com/office/officeart/2018/2/layout/IconCircleList"/>
    <dgm:cxn modelId="{53442A00-6A04-4F67-B4A0-F6E4B4E2045A}" type="presParOf" srcId="{B706D837-B3BF-4386-98AB-7E94399EE9EE}" destId="{14F153E3-1260-4B59-BFB5-C6799F7BE201}" srcOrd="1" destOrd="0" presId="urn:microsoft.com/office/officeart/2018/2/layout/IconCircleList"/>
    <dgm:cxn modelId="{0E6F73CE-439C-409C-8C8F-88E4AC80AB31}" type="presParOf" srcId="{B706D837-B3BF-4386-98AB-7E94399EE9EE}" destId="{C15783EC-8510-4262-A1AD-EFE27EDD0334}" srcOrd="2" destOrd="0" presId="urn:microsoft.com/office/officeart/2018/2/layout/IconCircleList"/>
    <dgm:cxn modelId="{11907516-7AF8-4370-AE0E-B8CBA1E348E3}" type="presParOf" srcId="{C15783EC-8510-4262-A1AD-EFE27EDD0334}" destId="{979D003B-B0F4-48D6-AE87-9B1FBAA00BC1}" srcOrd="0" destOrd="0" presId="urn:microsoft.com/office/officeart/2018/2/layout/IconCircleList"/>
    <dgm:cxn modelId="{BEC554A0-EE3C-4846-A388-CFCEFDA06DED}" type="presParOf" srcId="{C15783EC-8510-4262-A1AD-EFE27EDD0334}" destId="{BB76CB1B-6104-460D-8466-5523907F2CC0}" srcOrd="1" destOrd="0" presId="urn:microsoft.com/office/officeart/2018/2/layout/IconCircleList"/>
    <dgm:cxn modelId="{60A805ED-272C-460F-9687-867AF6F70C6F}" type="presParOf" srcId="{C15783EC-8510-4262-A1AD-EFE27EDD0334}" destId="{B44228F9-1C50-42BD-A5AC-1DECE6CE0FF9}" srcOrd="2" destOrd="0" presId="urn:microsoft.com/office/officeart/2018/2/layout/IconCircleList"/>
    <dgm:cxn modelId="{8F28CBAD-12BD-4A19-8229-716B62FC0BA6}" type="presParOf" srcId="{C15783EC-8510-4262-A1AD-EFE27EDD0334}" destId="{2DAA68F8-F9DB-4E0F-8139-F04B588B213C}" srcOrd="3" destOrd="0" presId="urn:microsoft.com/office/officeart/2018/2/layout/IconCircleList"/>
    <dgm:cxn modelId="{9D63E869-8C02-483A-BD6E-7D014143F53E}" type="presParOf" srcId="{B706D837-B3BF-4386-98AB-7E94399EE9EE}" destId="{DEF94356-F5D5-480A-AB0D-F14EDFCBA0DA}" srcOrd="3" destOrd="0" presId="urn:microsoft.com/office/officeart/2018/2/layout/IconCircleList"/>
    <dgm:cxn modelId="{9447965C-B840-4C9A-96E4-F612C34EEFA8}" type="presParOf" srcId="{B706D837-B3BF-4386-98AB-7E94399EE9EE}" destId="{8AA8FF89-35B6-4BBA-9C8E-698FD300DD5C}" srcOrd="4" destOrd="0" presId="urn:microsoft.com/office/officeart/2018/2/layout/IconCircleList"/>
    <dgm:cxn modelId="{522FCB90-0F1A-4EED-A2AB-E0EC97773185}" type="presParOf" srcId="{8AA8FF89-35B6-4BBA-9C8E-698FD300DD5C}" destId="{B5CFE957-2B2B-4ADC-9FD9-986B574B179E}" srcOrd="0" destOrd="0" presId="urn:microsoft.com/office/officeart/2018/2/layout/IconCircleList"/>
    <dgm:cxn modelId="{B0DC07B8-08D4-40E2-81FC-E170053B6DD5}" type="presParOf" srcId="{8AA8FF89-35B6-4BBA-9C8E-698FD300DD5C}" destId="{5C6788C4-5364-484E-B5E8-3EDCD168F99C}" srcOrd="1" destOrd="0" presId="urn:microsoft.com/office/officeart/2018/2/layout/IconCircleList"/>
    <dgm:cxn modelId="{C13E62C9-BEA2-4F45-A7C0-198F887DAD9E}" type="presParOf" srcId="{8AA8FF89-35B6-4BBA-9C8E-698FD300DD5C}" destId="{DFC879B6-D10C-416D-B260-6E7064DE95FA}" srcOrd="2" destOrd="0" presId="urn:microsoft.com/office/officeart/2018/2/layout/IconCircleList"/>
    <dgm:cxn modelId="{2003FFAF-40F1-4556-8B50-FD20E3C645F6}" type="presParOf" srcId="{8AA8FF89-35B6-4BBA-9C8E-698FD300DD5C}" destId="{914468BF-B097-427D-A6AC-F1F1221DA7A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868C8-F03E-489C-BD0D-2150D2709470}">
      <dsp:nvSpPr>
        <dsp:cNvPr id="0" name=""/>
        <dsp:cNvSpPr/>
      </dsp:nvSpPr>
      <dsp:spPr>
        <a:xfrm>
          <a:off x="82613" y="1727046"/>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964934-5B6C-48D0-B811-4C1EEC74D112}">
      <dsp:nvSpPr>
        <dsp:cNvPr id="0" name=""/>
        <dsp:cNvSpPr/>
      </dsp:nvSpPr>
      <dsp:spPr>
        <a:xfrm>
          <a:off x="271034" y="1915467"/>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C1B05D-8811-4BFF-B4E5-EC229C5F76C0}">
      <dsp:nvSpPr>
        <dsp:cNvPr id="0" name=""/>
        <dsp:cNvSpPr/>
      </dsp:nvSpPr>
      <dsp:spPr>
        <a:xfrm>
          <a:off x="1172126"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bg1"/>
              </a:solidFill>
            </a:rPr>
            <a:t>Not all air quality pollutants are included in this data set such as </a:t>
          </a:r>
          <a:r>
            <a:rPr lang="en-US" sz="1600" b="1" i="0" kern="1200" dirty="0">
              <a:solidFill>
                <a:schemeClr val="bg1"/>
              </a:solidFill>
            </a:rPr>
            <a:t>Sulfur dioxide (SO</a:t>
          </a:r>
          <a:r>
            <a:rPr lang="en-US" sz="1600" b="1" i="0" kern="1200" baseline="-25000" dirty="0">
              <a:solidFill>
                <a:schemeClr val="bg1"/>
              </a:solidFill>
            </a:rPr>
            <a:t>2</a:t>
          </a:r>
          <a:r>
            <a:rPr lang="en-US" sz="1600" b="1" i="0" kern="1200" dirty="0">
              <a:solidFill>
                <a:schemeClr val="bg1"/>
              </a:solidFill>
            </a:rPr>
            <a:t>)</a:t>
          </a:r>
          <a:endParaRPr lang="en-US" sz="1600" kern="1200" dirty="0">
            <a:solidFill>
              <a:schemeClr val="bg1"/>
            </a:solidFill>
          </a:endParaRPr>
        </a:p>
      </dsp:txBody>
      <dsp:txXfrm>
        <a:off x="1172126" y="1727046"/>
        <a:ext cx="2114937" cy="897246"/>
      </dsp:txXfrm>
    </dsp:sp>
    <dsp:sp modelId="{979D003B-B0F4-48D6-AE87-9B1FBAA00BC1}">
      <dsp:nvSpPr>
        <dsp:cNvPr id="0" name=""/>
        <dsp:cNvSpPr/>
      </dsp:nvSpPr>
      <dsp:spPr>
        <a:xfrm>
          <a:off x="3655575" y="1727046"/>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6CB1B-6104-460D-8466-5523907F2CC0}">
      <dsp:nvSpPr>
        <dsp:cNvPr id="0" name=""/>
        <dsp:cNvSpPr/>
      </dsp:nvSpPr>
      <dsp:spPr>
        <a:xfrm>
          <a:off x="3843996" y="1915467"/>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AA68F8-F9DB-4E0F-8139-F04B588B213C}">
      <dsp:nvSpPr>
        <dsp:cNvPr id="0" name=""/>
        <dsp:cNvSpPr/>
      </dsp:nvSpPr>
      <dsp:spPr>
        <a:xfrm>
          <a:off x="4745088"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solidFill>
                <a:schemeClr val="bg1"/>
              </a:solidFill>
            </a:rPr>
            <a:t>There is no date/time information therefore it is unsure if the readings are all coming from the same point in time or throughout different dates</a:t>
          </a:r>
        </a:p>
      </dsp:txBody>
      <dsp:txXfrm>
        <a:off x="4745088" y="1727046"/>
        <a:ext cx="2114937" cy="897246"/>
      </dsp:txXfrm>
    </dsp:sp>
    <dsp:sp modelId="{B5CFE957-2B2B-4ADC-9FD9-986B574B179E}">
      <dsp:nvSpPr>
        <dsp:cNvPr id="0" name=""/>
        <dsp:cNvSpPr/>
      </dsp:nvSpPr>
      <dsp:spPr>
        <a:xfrm>
          <a:off x="7228536" y="1727046"/>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6788C4-5364-484E-B5E8-3EDCD168F99C}">
      <dsp:nvSpPr>
        <dsp:cNvPr id="0" name=""/>
        <dsp:cNvSpPr/>
      </dsp:nvSpPr>
      <dsp:spPr>
        <a:xfrm>
          <a:off x="7416958" y="1915467"/>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4468BF-B097-427D-A6AC-F1F1221DA7AA}">
      <dsp:nvSpPr>
        <dsp:cNvPr id="0" name=""/>
        <dsp:cNvSpPr/>
      </dsp:nvSpPr>
      <dsp:spPr>
        <a:xfrm>
          <a:off x="8318049"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bg1"/>
              </a:solidFill>
            </a:rPr>
            <a:t>Some Cities have multiple entries while others have single ones. A more accurate analysis could be made if all locations got the same count of readings done on the same date.</a:t>
          </a:r>
        </a:p>
      </dsp:txBody>
      <dsp:txXfrm>
        <a:off x="8318049" y="1727046"/>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E3D33-B85B-1122-91D3-4143386985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7DF4AD-91FF-C3D3-02CB-F5361B1962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9EED3E-4B9A-CC8A-D38A-ABDFE8D7835C}"/>
              </a:ext>
            </a:extLst>
          </p:cNvPr>
          <p:cNvSpPr>
            <a:spLocks noGrp="1"/>
          </p:cNvSpPr>
          <p:nvPr>
            <p:ph type="dt" sz="half" idx="10"/>
          </p:nvPr>
        </p:nvSpPr>
        <p:spPr/>
        <p:txBody>
          <a:bodyPr/>
          <a:lstStyle/>
          <a:p>
            <a:fld id="{726070BD-5F36-429E-B4AA-CE263BA512E7}" type="datetimeFigureOut">
              <a:rPr lang="en-US" smtClean="0"/>
              <a:t>2/1/2024</a:t>
            </a:fld>
            <a:endParaRPr lang="en-US"/>
          </a:p>
        </p:txBody>
      </p:sp>
      <p:sp>
        <p:nvSpPr>
          <p:cNvPr id="5" name="Footer Placeholder 4">
            <a:extLst>
              <a:ext uri="{FF2B5EF4-FFF2-40B4-BE49-F238E27FC236}">
                <a16:creationId xmlns:a16="http://schemas.microsoft.com/office/drawing/2014/main" id="{0F46854F-36E4-5DB9-8CF7-623D8B39A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9A2DAE-86CE-3DFD-603D-17C9826C577A}"/>
              </a:ext>
            </a:extLst>
          </p:cNvPr>
          <p:cNvSpPr>
            <a:spLocks noGrp="1"/>
          </p:cNvSpPr>
          <p:nvPr>
            <p:ph type="sldNum" sz="quarter" idx="12"/>
          </p:nvPr>
        </p:nvSpPr>
        <p:spPr/>
        <p:txBody>
          <a:bodyPr/>
          <a:lstStyle/>
          <a:p>
            <a:fld id="{EACF018C-3AF5-433D-A2FC-E554A868739C}" type="slidenum">
              <a:rPr lang="en-US" smtClean="0"/>
              <a:t>‹#›</a:t>
            </a:fld>
            <a:endParaRPr lang="en-US"/>
          </a:p>
        </p:txBody>
      </p:sp>
    </p:spTree>
    <p:extLst>
      <p:ext uri="{BB962C8B-B14F-4D97-AF65-F5344CB8AC3E}">
        <p14:creationId xmlns:p14="http://schemas.microsoft.com/office/powerpoint/2010/main" val="439391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73C28-0F7C-16EA-462B-164585F65E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EBC3FD-109D-AB57-F4B8-89A280F275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FA5CAC-D730-F019-E058-904F10C1A45A}"/>
              </a:ext>
            </a:extLst>
          </p:cNvPr>
          <p:cNvSpPr>
            <a:spLocks noGrp="1"/>
          </p:cNvSpPr>
          <p:nvPr>
            <p:ph type="dt" sz="half" idx="10"/>
          </p:nvPr>
        </p:nvSpPr>
        <p:spPr/>
        <p:txBody>
          <a:bodyPr/>
          <a:lstStyle/>
          <a:p>
            <a:fld id="{726070BD-5F36-429E-B4AA-CE263BA512E7}" type="datetimeFigureOut">
              <a:rPr lang="en-US" smtClean="0"/>
              <a:t>2/1/2024</a:t>
            </a:fld>
            <a:endParaRPr lang="en-US"/>
          </a:p>
        </p:txBody>
      </p:sp>
      <p:sp>
        <p:nvSpPr>
          <p:cNvPr id="5" name="Footer Placeholder 4">
            <a:extLst>
              <a:ext uri="{FF2B5EF4-FFF2-40B4-BE49-F238E27FC236}">
                <a16:creationId xmlns:a16="http://schemas.microsoft.com/office/drawing/2014/main" id="{9DE28F91-843D-95BA-9047-623F3263B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175A05-D692-993F-75AC-91AA84E2EF0D}"/>
              </a:ext>
            </a:extLst>
          </p:cNvPr>
          <p:cNvSpPr>
            <a:spLocks noGrp="1"/>
          </p:cNvSpPr>
          <p:nvPr>
            <p:ph type="sldNum" sz="quarter" idx="12"/>
          </p:nvPr>
        </p:nvSpPr>
        <p:spPr/>
        <p:txBody>
          <a:bodyPr/>
          <a:lstStyle/>
          <a:p>
            <a:fld id="{EACF018C-3AF5-433D-A2FC-E554A868739C}" type="slidenum">
              <a:rPr lang="en-US" smtClean="0"/>
              <a:t>‹#›</a:t>
            </a:fld>
            <a:endParaRPr lang="en-US"/>
          </a:p>
        </p:txBody>
      </p:sp>
    </p:spTree>
    <p:extLst>
      <p:ext uri="{BB962C8B-B14F-4D97-AF65-F5344CB8AC3E}">
        <p14:creationId xmlns:p14="http://schemas.microsoft.com/office/powerpoint/2010/main" val="4130507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491F1F-C932-6505-9468-408E690D95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63D666-2315-921B-05C8-BD1EEC8C6D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6A442E-4806-7049-A8CD-B0479BF02CFE}"/>
              </a:ext>
            </a:extLst>
          </p:cNvPr>
          <p:cNvSpPr>
            <a:spLocks noGrp="1"/>
          </p:cNvSpPr>
          <p:nvPr>
            <p:ph type="dt" sz="half" idx="10"/>
          </p:nvPr>
        </p:nvSpPr>
        <p:spPr/>
        <p:txBody>
          <a:bodyPr/>
          <a:lstStyle/>
          <a:p>
            <a:fld id="{726070BD-5F36-429E-B4AA-CE263BA512E7}" type="datetimeFigureOut">
              <a:rPr lang="en-US" smtClean="0"/>
              <a:t>2/1/2024</a:t>
            </a:fld>
            <a:endParaRPr lang="en-US"/>
          </a:p>
        </p:txBody>
      </p:sp>
      <p:sp>
        <p:nvSpPr>
          <p:cNvPr id="5" name="Footer Placeholder 4">
            <a:extLst>
              <a:ext uri="{FF2B5EF4-FFF2-40B4-BE49-F238E27FC236}">
                <a16:creationId xmlns:a16="http://schemas.microsoft.com/office/drawing/2014/main" id="{1BCC4221-AC72-7561-930D-ECB2C73F56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44166E-FD1D-4106-CADA-0FF4CDFEDDD4}"/>
              </a:ext>
            </a:extLst>
          </p:cNvPr>
          <p:cNvSpPr>
            <a:spLocks noGrp="1"/>
          </p:cNvSpPr>
          <p:nvPr>
            <p:ph type="sldNum" sz="quarter" idx="12"/>
          </p:nvPr>
        </p:nvSpPr>
        <p:spPr/>
        <p:txBody>
          <a:bodyPr/>
          <a:lstStyle/>
          <a:p>
            <a:fld id="{EACF018C-3AF5-433D-A2FC-E554A868739C}" type="slidenum">
              <a:rPr lang="en-US" smtClean="0"/>
              <a:t>‹#›</a:t>
            </a:fld>
            <a:endParaRPr lang="en-US"/>
          </a:p>
        </p:txBody>
      </p:sp>
    </p:spTree>
    <p:extLst>
      <p:ext uri="{BB962C8B-B14F-4D97-AF65-F5344CB8AC3E}">
        <p14:creationId xmlns:p14="http://schemas.microsoft.com/office/powerpoint/2010/main" val="848944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30A46-3E6D-D55F-7FD2-B51256AFE3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F77DE5-9A92-9DC1-6CDE-C3CDDA3B21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1B2896-12F7-3BAC-49BC-4501F1F54F28}"/>
              </a:ext>
            </a:extLst>
          </p:cNvPr>
          <p:cNvSpPr>
            <a:spLocks noGrp="1"/>
          </p:cNvSpPr>
          <p:nvPr>
            <p:ph type="dt" sz="half" idx="10"/>
          </p:nvPr>
        </p:nvSpPr>
        <p:spPr/>
        <p:txBody>
          <a:bodyPr/>
          <a:lstStyle/>
          <a:p>
            <a:fld id="{726070BD-5F36-429E-B4AA-CE263BA512E7}" type="datetimeFigureOut">
              <a:rPr lang="en-US" smtClean="0"/>
              <a:t>2/1/2024</a:t>
            </a:fld>
            <a:endParaRPr lang="en-US"/>
          </a:p>
        </p:txBody>
      </p:sp>
      <p:sp>
        <p:nvSpPr>
          <p:cNvPr id="5" name="Footer Placeholder 4">
            <a:extLst>
              <a:ext uri="{FF2B5EF4-FFF2-40B4-BE49-F238E27FC236}">
                <a16:creationId xmlns:a16="http://schemas.microsoft.com/office/drawing/2014/main" id="{3631904C-E301-49B0-257B-B8F2947F4D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C8480-85CF-84D6-0AE2-4CF92A58B341}"/>
              </a:ext>
            </a:extLst>
          </p:cNvPr>
          <p:cNvSpPr>
            <a:spLocks noGrp="1"/>
          </p:cNvSpPr>
          <p:nvPr>
            <p:ph type="sldNum" sz="quarter" idx="12"/>
          </p:nvPr>
        </p:nvSpPr>
        <p:spPr/>
        <p:txBody>
          <a:bodyPr/>
          <a:lstStyle/>
          <a:p>
            <a:fld id="{EACF018C-3AF5-433D-A2FC-E554A868739C}" type="slidenum">
              <a:rPr lang="en-US" smtClean="0"/>
              <a:t>‹#›</a:t>
            </a:fld>
            <a:endParaRPr lang="en-US"/>
          </a:p>
        </p:txBody>
      </p:sp>
    </p:spTree>
    <p:extLst>
      <p:ext uri="{BB962C8B-B14F-4D97-AF65-F5344CB8AC3E}">
        <p14:creationId xmlns:p14="http://schemas.microsoft.com/office/powerpoint/2010/main" val="377566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5CCD1-7F8C-B5F3-8AFA-7D29112554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FF334B-8658-4C02-BEF1-F360C6732E6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664074-CCF8-8C73-2493-1011AEDA16EA}"/>
              </a:ext>
            </a:extLst>
          </p:cNvPr>
          <p:cNvSpPr>
            <a:spLocks noGrp="1"/>
          </p:cNvSpPr>
          <p:nvPr>
            <p:ph type="dt" sz="half" idx="10"/>
          </p:nvPr>
        </p:nvSpPr>
        <p:spPr/>
        <p:txBody>
          <a:bodyPr/>
          <a:lstStyle/>
          <a:p>
            <a:fld id="{726070BD-5F36-429E-B4AA-CE263BA512E7}" type="datetimeFigureOut">
              <a:rPr lang="en-US" smtClean="0"/>
              <a:t>2/1/2024</a:t>
            </a:fld>
            <a:endParaRPr lang="en-US"/>
          </a:p>
        </p:txBody>
      </p:sp>
      <p:sp>
        <p:nvSpPr>
          <p:cNvPr id="5" name="Footer Placeholder 4">
            <a:extLst>
              <a:ext uri="{FF2B5EF4-FFF2-40B4-BE49-F238E27FC236}">
                <a16:creationId xmlns:a16="http://schemas.microsoft.com/office/drawing/2014/main" id="{91C9D2F7-F9D2-AD45-1AC2-E9AD78E41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0D314B-8768-BD20-175F-2F0E6E77D5B2}"/>
              </a:ext>
            </a:extLst>
          </p:cNvPr>
          <p:cNvSpPr>
            <a:spLocks noGrp="1"/>
          </p:cNvSpPr>
          <p:nvPr>
            <p:ph type="sldNum" sz="quarter" idx="12"/>
          </p:nvPr>
        </p:nvSpPr>
        <p:spPr/>
        <p:txBody>
          <a:bodyPr/>
          <a:lstStyle/>
          <a:p>
            <a:fld id="{EACF018C-3AF5-433D-A2FC-E554A868739C}" type="slidenum">
              <a:rPr lang="en-US" smtClean="0"/>
              <a:t>‹#›</a:t>
            </a:fld>
            <a:endParaRPr lang="en-US"/>
          </a:p>
        </p:txBody>
      </p:sp>
    </p:spTree>
    <p:extLst>
      <p:ext uri="{BB962C8B-B14F-4D97-AF65-F5344CB8AC3E}">
        <p14:creationId xmlns:p14="http://schemas.microsoft.com/office/powerpoint/2010/main" val="389513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AA4DD-43B0-E3DD-F98B-94FA7BBA9A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990C77-7345-9CA8-703C-7FB5F2C1E8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3416A3-0F4B-4203-BAE3-62E0174343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B67FAF-FE36-34D7-50AA-6C4B76512B5F}"/>
              </a:ext>
            </a:extLst>
          </p:cNvPr>
          <p:cNvSpPr>
            <a:spLocks noGrp="1"/>
          </p:cNvSpPr>
          <p:nvPr>
            <p:ph type="dt" sz="half" idx="10"/>
          </p:nvPr>
        </p:nvSpPr>
        <p:spPr/>
        <p:txBody>
          <a:bodyPr/>
          <a:lstStyle/>
          <a:p>
            <a:fld id="{726070BD-5F36-429E-B4AA-CE263BA512E7}" type="datetimeFigureOut">
              <a:rPr lang="en-US" smtClean="0"/>
              <a:t>2/1/2024</a:t>
            </a:fld>
            <a:endParaRPr lang="en-US"/>
          </a:p>
        </p:txBody>
      </p:sp>
      <p:sp>
        <p:nvSpPr>
          <p:cNvPr id="6" name="Footer Placeholder 5">
            <a:extLst>
              <a:ext uri="{FF2B5EF4-FFF2-40B4-BE49-F238E27FC236}">
                <a16:creationId xmlns:a16="http://schemas.microsoft.com/office/drawing/2014/main" id="{0020995D-BD54-7AF5-0727-E0FD3C9DD7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A188CE-16BD-D1DC-5977-F3FAEB877A41}"/>
              </a:ext>
            </a:extLst>
          </p:cNvPr>
          <p:cNvSpPr>
            <a:spLocks noGrp="1"/>
          </p:cNvSpPr>
          <p:nvPr>
            <p:ph type="sldNum" sz="quarter" idx="12"/>
          </p:nvPr>
        </p:nvSpPr>
        <p:spPr/>
        <p:txBody>
          <a:bodyPr/>
          <a:lstStyle/>
          <a:p>
            <a:fld id="{EACF018C-3AF5-433D-A2FC-E554A868739C}" type="slidenum">
              <a:rPr lang="en-US" smtClean="0"/>
              <a:t>‹#›</a:t>
            </a:fld>
            <a:endParaRPr lang="en-US"/>
          </a:p>
        </p:txBody>
      </p:sp>
    </p:spTree>
    <p:extLst>
      <p:ext uri="{BB962C8B-B14F-4D97-AF65-F5344CB8AC3E}">
        <p14:creationId xmlns:p14="http://schemas.microsoft.com/office/powerpoint/2010/main" val="2070871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5C616-47A1-024F-30CB-C44CD65533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2BD965-8E70-4D41-EBA2-F01EA1914D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42EA1C-A3D9-A7EF-15C5-B2C87D4B0B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DA83DF-31D4-5410-4D07-D429568B4E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06A2AC-59F1-AFCC-E34A-C20EEAC79B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CE0945-003B-D3A5-29AC-FA70660809FF}"/>
              </a:ext>
            </a:extLst>
          </p:cNvPr>
          <p:cNvSpPr>
            <a:spLocks noGrp="1"/>
          </p:cNvSpPr>
          <p:nvPr>
            <p:ph type="dt" sz="half" idx="10"/>
          </p:nvPr>
        </p:nvSpPr>
        <p:spPr/>
        <p:txBody>
          <a:bodyPr/>
          <a:lstStyle/>
          <a:p>
            <a:fld id="{726070BD-5F36-429E-B4AA-CE263BA512E7}" type="datetimeFigureOut">
              <a:rPr lang="en-US" smtClean="0"/>
              <a:t>2/1/2024</a:t>
            </a:fld>
            <a:endParaRPr lang="en-US"/>
          </a:p>
        </p:txBody>
      </p:sp>
      <p:sp>
        <p:nvSpPr>
          <p:cNvPr id="8" name="Footer Placeholder 7">
            <a:extLst>
              <a:ext uri="{FF2B5EF4-FFF2-40B4-BE49-F238E27FC236}">
                <a16:creationId xmlns:a16="http://schemas.microsoft.com/office/drawing/2014/main" id="{CC4BEDC6-9E1C-8A6B-4FF6-B0655B1C97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10AE27-8174-72F9-9F09-674D8CD97805}"/>
              </a:ext>
            </a:extLst>
          </p:cNvPr>
          <p:cNvSpPr>
            <a:spLocks noGrp="1"/>
          </p:cNvSpPr>
          <p:nvPr>
            <p:ph type="sldNum" sz="quarter" idx="12"/>
          </p:nvPr>
        </p:nvSpPr>
        <p:spPr/>
        <p:txBody>
          <a:bodyPr/>
          <a:lstStyle/>
          <a:p>
            <a:fld id="{EACF018C-3AF5-433D-A2FC-E554A868739C}" type="slidenum">
              <a:rPr lang="en-US" smtClean="0"/>
              <a:t>‹#›</a:t>
            </a:fld>
            <a:endParaRPr lang="en-US"/>
          </a:p>
        </p:txBody>
      </p:sp>
    </p:spTree>
    <p:extLst>
      <p:ext uri="{BB962C8B-B14F-4D97-AF65-F5344CB8AC3E}">
        <p14:creationId xmlns:p14="http://schemas.microsoft.com/office/powerpoint/2010/main" val="1222362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12ACD-A0B1-E3D3-7289-B7B49E0D24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691080-B72F-7B2C-45FA-B9B29934CD92}"/>
              </a:ext>
            </a:extLst>
          </p:cNvPr>
          <p:cNvSpPr>
            <a:spLocks noGrp="1"/>
          </p:cNvSpPr>
          <p:nvPr>
            <p:ph type="dt" sz="half" idx="10"/>
          </p:nvPr>
        </p:nvSpPr>
        <p:spPr/>
        <p:txBody>
          <a:bodyPr/>
          <a:lstStyle/>
          <a:p>
            <a:fld id="{726070BD-5F36-429E-B4AA-CE263BA512E7}" type="datetimeFigureOut">
              <a:rPr lang="en-US" smtClean="0"/>
              <a:t>2/1/2024</a:t>
            </a:fld>
            <a:endParaRPr lang="en-US"/>
          </a:p>
        </p:txBody>
      </p:sp>
      <p:sp>
        <p:nvSpPr>
          <p:cNvPr id="4" name="Footer Placeholder 3">
            <a:extLst>
              <a:ext uri="{FF2B5EF4-FFF2-40B4-BE49-F238E27FC236}">
                <a16:creationId xmlns:a16="http://schemas.microsoft.com/office/drawing/2014/main" id="{32424605-620D-2331-0A3A-638B1A4203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56EF1-FBD5-978A-4CEA-5C4FD66E3D04}"/>
              </a:ext>
            </a:extLst>
          </p:cNvPr>
          <p:cNvSpPr>
            <a:spLocks noGrp="1"/>
          </p:cNvSpPr>
          <p:nvPr>
            <p:ph type="sldNum" sz="quarter" idx="12"/>
          </p:nvPr>
        </p:nvSpPr>
        <p:spPr/>
        <p:txBody>
          <a:bodyPr/>
          <a:lstStyle/>
          <a:p>
            <a:fld id="{EACF018C-3AF5-433D-A2FC-E554A868739C}" type="slidenum">
              <a:rPr lang="en-US" smtClean="0"/>
              <a:t>‹#›</a:t>
            </a:fld>
            <a:endParaRPr lang="en-US"/>
          </a:p>
        </p:txBody>
      </p:sp>
    </p:spTree>
    <p:extLst>
      <p:ext uri="{BB962C8B-B14F-4D97-AF65-F5344CB8AC3E}">
        <p14:creationId xmlns:p14="http://schemas.microsoft.com/office/powerpoint/2010/main" val="524353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AD46FB-01BB-1B70-8B58-4302D8678DAB}"/>
              </a:ext>
            </a:extLst>
          </p:cNvPr>
          <p:cNvSpPr>
            <a:spLocks noGrp="1"/>
          </p:cNvSpPr>
          <p:nvPr>
            <p:ph type="dt" sz="half" idx="10"/>
          </p:nvPr>
        </p:nvSpPr>
        <p:spPr/>
        <p:txBody>
          <a:bodyPr/>
          <a:lstStyle/>
          <a:p>
            <a:fld id="{726070BD-5F36-429E-B4AA-CE263BA512E7}" type="datetimeFigureOut">
              <a:rPr lang="en-US" smtClean="0"/>
              <a:t>2/1/2024</a:t>
            </a:fld>
            <a:endParaRPr lang="en-US"/>
          </a:p>
        </p:txBody>
      </p:sp>
      <p:sp>
        <p:nvSpPr>
          <p:cNvPr id="3" name="Footer Placeholder 2">
            <a:extLst>
              <a:ext uri="{FF2B5EF4-FFF2-40B4-BE49-F238E27FC236}">
                <a16:creationId xmlns:a16="http://schemas.microsoft.com/office/drawing/2014/main" id="{9D859465-F34B-AC4E-D438-2EEEBA6C08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77F011-EFEC-8208-A8DC-90860039A46F}"/>
              </a:ext>
            </a:extLst>
          </p:cNvPr>
          <p:cNvSpPr>
            <a:spLocks noGrp="1"/>
          </p:cNvSpPr>
          <p:nvPr>
            <p:ph type="sldNum" sz="quarter" idx="12"/>
          </p:nvPr>
        </p:nvSpPr>
        <p:spPr/>
        <p:txBody>
          <a:bodyPr/>
          <a:lstStyle/>
          <a:p>
            <a:fld id="{EACF018C-3AF5-433D-A2FC-E554A868739C}" type="slidenum">
              <a:rPr lang="en-US" smtClean="0"/>
              <a:t>‹#›</a:t>
            </a:fld>
            <a:endParaRPr lang="en-US"/>
          </a:p>
        </p:txBody>
      </p:sp>
    </p:spTree>
    <p:extLst>
      <p:ext uri="{BB962C8B-B14F-4D97-AF65-F5344CB8AC3E}">
        <p14:creationId xmlns:p14="http://schemas.microsoft.com/office/powerpoint/2010/main" val="1605208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C27A9-DFD7-1AE9-CF14-C910F1F40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B104DD-EB7D-F953-3C69-D463A29C91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74898-065E-10BC-5941-A6AC13BE69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B3999D-93CC-8A15-4439-0BA918D4BB4C}"/>
              </a:ext>
            </a:extLst>
          </p:cNvPr>
          <p:cNvSpPr>
            <a:spLocks noGrp="1"/>
          </p:cNvSpPr>
          <p:nvPr>
            <p:ph type="dt" sz="half" idx="10"/>
          </p:nvPr>
        </p:nvSpPr>
        <p:spPr/>
        <p:txBody>
          <a:bodyPr/>
          <a:lstStyle/>
          <a:p>
            <a:fld id="{726070BD-5F36-429E-B4AA-CE263BA512E7}" type="datetimeFigureOut">
              <a:rPr lang="en-US" smtClean="0"/>
              <a:t>2/1/2024</a:t>
            </a:fld>
            <a:endParaRPr lang="en-US"/>
          </a:p>
        </p:txBody>
      </p:sp>
      <p:sp>
        <p:nvSpPr>
          <p:cNvPr id="6" name="Footer Placeholder 5">
            <a:extLst>
              <a:ext uri="{FF2B5EF4-FFF2-40B4-BE49-F238E27FC236}">
                <a16:creationId xmlns:a16="http://schemas.microsoft.com/office/drawing/2014/main" id="{7B33FDB3-7BD4-0C7F-79C2-AB3A67B9A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193BE1-43EA-AAEB-B85F-E712DA2D42FC}"/>
              </a:ext>
            </a:extLst>
          </p:cNvPr>
          <p:cNvSpPr>
            <a:spLocks noGrp="1"/>
          </p:cNvSpPr>
          <p:nvPr>
            <p:ph type="sldNum" sz="quarter" idx="12"/>
          </p:nvPr>
        </p:nvSpPr>
        <p:spPr/>
        <p:txBody>
          <a:bodyPr/>
          <a:lstStyle/>
          <a:p>
            <a:fld id="{EACF018C-3AF5-433D-A2FC-E554A868739C}" type="slidenum">
              <a:rPr lang="en-US" smtClean="0"/>
              <a:t>‹#›</a:t>
            </a:fld>
            <a:endParaRPr lang="en-US"/>
          </a:p>
        </p:txBody>
      </p:sp>
    </p:spTree>
    <p:extLst>
      <p:ext uri="{BB962C8B-B14F-4D97-AF65-F5344CB8AC3E}">
        <p14:creationId xmlns:p14="http://schemas.microsoft.com/office/powerpoint/2010/main" val="3095437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9E32-401B-CC05-24F4-A602355862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48896C-B9A7-827B-9234-DFFC595DAD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DB82DE-0FF2-E425-0E91-E1885C9D7E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6A5B35-F710-09BC-E9D2-B1DF2214A783}"/>
              </a:ext>
            </a:extLst>
          </p:cNvPr>
          <p:cNvSpPr>
            <a:spLocks noGrp="1"/>
          </p:cNvSpPr>
          <p:nvPr>
            <p:ph type="dt" sz="half" idx="10"/>
          </p:nvPr>
        </p:nvSpPr>
        <p:spPr/>
        <p:txBody>
          <a:bodyPr/>
          <a:lstStyle/>
          <a:p>
            <a:fld id="{726070BD-5F36-429E-B4AA-CE263BA512E7}" type="datetimeFigureOut">
              <a:rPr lang="en-US" smtClean="0"/>
              <a:t>2/1/2024</a:t>
            </a:fld>
            <a:endParaRPr lang="en-US"/>
          </a:p>
        </p:txBody>
      </p:sp>
      <p:sp>
        <p:nvSpPr>
          <p:cNvPr id="6" name="Footer Placeholder 5">
            <a:extLst>
              <a:ext uri="{FF2B5EF4-FFF2-40B4-BE49-F238E27FC236}">
                <a16:creationId xmlns:a16="http://schemas.microsoft.com/office/drawing/2014/main" id="{F2F291E7-F210-0D6A-974E-C4E70DCC9C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9957F3-0057-C684-385C-188B3B5EB6B5}"/>
              </a:ext>
            </a:extLst>
          </p:cNvPr>
          <p:cNvSpPr>
            <a:spLocks noGrp="1"/>
          </p:cNvSpPr>
          <p:nvPr>
            <p:ph type="sldNum" sz="quarter" idx="12"/>
          </p:nvPr>
        </p:nvSpPr>
        <p:spPr/>
        <p:txBody>
          <a:bodyPr/>
          <a:lstStyle/>
          <a:p>
            <a:fld id="{EACF018C-3AF5-433D-A2FC-E554A868739C}" type="slidenum">
              <a:rPr lang="en-US" smtClean="0"/>
              <a:t>‹#›</a:t>
            </a:fld>
            <a:endParaRPr lang="en-US"/>
          </a:p>
        </p:txBody>
      </p:sp>
    </p:spTree>
    <p:extLst>
      <p:ext uri="{BB962C8B-B14F-4D97-AF65-F5344CB8AC3E}">
        <p14:creationId xmlns:p14="http://schemas.microsoft.com/office/powerpoint/2010/main" val="1818324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BF8452-8125-0325-C455-BA6B1F39AA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45E937-5584-E5C6-D690-0E66F7A29E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385D64-D6BE-45F0-1AC1-B41C218517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26070BD-5F36-429E-B4AA-CE263BA512E7}" type="datetimeFigureOut">
              <a:rPr lang="en-US" smtClean="0"/>
              <a:t>2/1/2024</a:t>
            </a:fld>
            <a:endParaRPr lang="en-US"/>
          </a:p>
        </p:txBody>
      </p:sp>
      <p:sp>
        <p:nvSpPr>
          <p:cNvPr id="5" name="Footer Placeholder 4">
            <a:extLst>
              <a:ext uri="{FF2B5EF4-FFF2-40B4-BE49-F238E27FC236}">
                <a16:creationId xmlns:a16="http://schemas.microsoft.com/office/drawing/2014/main" id="{BE4E1787-1D48-E3B9-2B4B-F1A6FB1917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88826EA-96B1-C98C-8722-79582AC076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ACF018C-3AF5-433D-A2FC-E554A868739C}" type="slidenum">
              <a:rPr lang="en-US" smtClean="0"/>
              <a:t>‹#›</a:t>
            </a:fld>
            <a:endParaRPr lang="en-US"/>
          </a:p>
        </p:txBody>
      </p:sp>
    </p:spTree>
    <p:extLst>
      <p:ext uri="{BB962C8B-B14F-4D97-AF65-F5344CB8AC3E}">
        <p14:creationId xmlns:p14="http://schemas.microsoft.com/office/powerpoint/2010/main" val="3370436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www.thelandofem.com/blog/2022/3/30/tox-in-the-land-carbon-monoxide" TargetMode="External"/><Relationship Id="rId3" Type="http://schemas.openxmlformats.org/officeDocument/2006/relationships/hyperlink" Target="https://www.news-medical.net/news/20230822/Can-air-pollution-shape-adolescent-brain-development-New-study-reveals-sex-specific-effects-of-PM25-NO2-and-O3-on-white-matter-microstructure.aspx" TargetMode="External"/><Relationship Id="rId7" Type="http://schemas.openxmlformats.org/officeDocument/2006/relationships/hyperlink" Target="https://genv.org/causes-of-air-pollution/" TargetMode="Externa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hyperlink" Target="https://www.latimes.com/california/newsletter/2023-04-20/air-pollution-2023-essential-california-essential-california" TargetMode="External"/><Relationship Id="rId5" Type="http://schemas.openxmlformats.org/officeDocument/2006/relationships/hyperlink" Target="https://www.lgnewsroom.com/2023/10/analyzing-and-managing-air-pollutants-to-create-better-life-for-all/" TargetMode="External"/><Relationship Id="rId4" Type="http://schemas.openxmlformats.org/officeDocument/2006/relationships/hyperlink" Target="https://medium.com/mobile-development-group/lookout-air-quality-index-app-a59885eec085" TargetMode="External"/><Relationship Id="rId9" Type="http://schemas.openxmlformats.org/officeDocument/2006/relationships/hyperlink" Target="https://www.uia-initiative.eu/en/air-quality"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weforum.org/agenda/2020/09/we-can-put-a-price-on-clean-air/" TargetMode="External"/><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hyperlink" Target="https://www.who.int/news-room/fact-sheets/detail/ambient-(outdoor)-air-quality-and-health" TargetMode="External"/><Relationship Id="rId5" Type="http://schemas.openxmlformats.org/officeDocument/2006/relationships/hyperlink" Target="https://www.deq.ok.gov/air-quality-division/ambient-monitoring/aqi-alerts-advisories/" TargetMode="External"/><Relationship Id="rId4" Type="http://schemas.openxmlformats.org/officeDocument/2006/relationships/hyperlink" Target="https://digitalprojects.davidson.edu/earthday2020/air-pollution/"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who.int/data/gho/data/themes/air-pollution/total-burden-of-disease-from-household-and-ambient-air-pollut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2A3FA64-D53E-C871-C651-2EEAB1FFBE37}"/>
              </a:ext>
            </a:extLst>
          </p:cNvPr>
          <p:cNvPicPr>
            <a:picLocks noChangeAspect="1"/>
          </p:cNvPicPr>
          <p:nvPr/>
        </p:nvPicPr>
        <p:blipFill rotWithShape="1">
          <a:blip r:embed="rId2"/>
          <a:srcRect t="4882" b="6229"/>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25" name="Rectangle 4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8350" cy="6038850"/>
          </a:xfrm>
          <a:custGeom>
            <a:avLst/>
            <a:gdLst>
              <a:gd name="connsiteX0" fmla="*/ 0 w 12192000"/>
              <a:gd name="connsiteY0" fmla="*/ 0 h 5835650"/>
              <a:gd name="connsiteX1" fmla="*/ 12192000 w 12192000"/>
              <a:gd name="connsiteY1" fmla="*/ 0 h 5835650"/>
              <a:gd name="connsiteX2" fmla="*/ 12192000 w 12192000"/>
              <a:gd name="connsiteY2" fmla="*/ 5835650 h 5835650"/>
              <a:gd name="connsiteX3" fmla="*/ 0 w 12192000"/>
              <a:gd name="connsiteY3" fmla="*/ 5835650 h 5835650"/>
              <a:gd name="connsiteX4" fmla="*/ 0 w 12192000"/>
              <a:gd name="connsiteY4"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0 w 12198350"/>
              <a:gd name="connsiteY4" fmla="*/ 5835650 h 5835650"/>
              <a:gd name="connsiteX5" fmla="*/ 0 w 12198350"/>
              <a:gd name="connsiteY5"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0 w 12198350"/>
              <a:gd name="connsiteY5" fmla="*/ 5835650 h 5835650"/>
              <a:gd name="connsiteX6" fmla="*/ 0 w 12198350"/>
              <a:gd name="connsiteY6"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822450 w 12198350"/>
              <a:gd name="connsiteY5" fmla="*/ 58293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727200 w 12198350"/>
              <a:gd name="connsiteY5" fmla="*/ 54864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3854450 w 12198350"/>
              <a:gd name="connsiteY5" fmla="*/ 5695950 h 5835650"/>
              <a:gd name="connsiteX6" fmla="*/ 1727200 w 12198350"/>
              <a:gd name="connsiteY6" fmla="*/ 5486400 h 5835650"/>
              <a:gd name="connsiteX7" fmla="*/ 0 w 12198350"/>
              <a:gd name="connsiteY7" fmla="*/ 5835650 h 5835650"/>
              <a:gd name="connsiteX8" fmla="*/ 0 w 12198350"/>
              <a:gd name="connsiteY8" fmla="*/ 0 h 5835650"/>
              <a:gd name="connsiteX0" fmla="*/ 0 w 12198350"/>
              <a:gd name="connsiteY0" fmla="*/ 0 h 5842000"/>
              <a:gd name="connsiteX1" fmla="*/ 12192000 w 12198350"/>
              <a:gd name="connsiteY1" fmla="*/ 0 h 5842000"/>
              <a:gd name="connsiteX2" fmla="*/ 12198350 w 12198350"/>
              <a:gd name="connsiteY2" fmla="*/ 3505200 h 5842000"/>
              <a:gd name="connsiteX3" fmla="*/ 12192000 w 12198350"/>
              <a:gd name="connsiteY3" fmla="*/ 5835650 h 5842000"/>
              <a:gd name="connsiteX4" fmla="*/ 5060950 w 12198350"/>
              <a:gd name="connsiteY4" fmla="*/ 5835650 h 5842000"/>
              <a:gd name="connsiteX5" fmla="*/ 3663950 w 12198350"/>
              <a:gd name="connsiteY5" fmla="*/ 5842000 h 5842000"/>
              <a:gd name="connsiteX6" fmla="*/ 1727200 w 12198350"/>
              <a:gd name="connsiteY6" fmla="*/ 5486400 h 5842000"/>
              <a:gd name="connsiteX7" fmla="*/ 0 w 12198350"/>
              <a:gd name="connsiteY7" fmla="*/ 5835650 h 5842000"/>
              <a:gd name="connsiteX8" fmla="*/ 0 w 12198350"/>
              <a:gd name="connsiteY8" fmla="*/ 0 h 584200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4883150 w 12198350"/>
              <a:gd name="connsiteY4" fmla="*/ 5924550 h 5924550"/>
              <a:gd name="connsiteX5" fmla="*/ 3663950 w 12198350"/>
              <a:gd name="connsiteY5" fmla="*/ 5842000 h 5924550"/>
              <a:gd name="connsiteX6" fmla="*/ 1727200 w 12198350"/>
              <a:gd name="connsiteY6" fmla="*/ 5486400 h 5924550"/>
              <a:gd name="connsiteX7" fmla="*/ 0 w 12198350"/>
              <a:gd name="connsiteY7" fmla="*/ 5835650 h 5924550"/>
              <a:gd name="connsiteX8" fmla="*/ 0 w 12198350"/>
              <a:gd name="connsiteY8" fmla="*/ 0 h 592455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8318500 w 12198350"/>
              <a:gd name="connsiteY4" fmla="*/ 5867400 h 5924550"/>
              <a:gd name="connsiteX5" fmla="*/ 4883150 w 12198350"/>
              <a:gd name="connsiteY5" fmla="*/ 5924550 h 5924550"/>
              <a:gd name="connsiteX6" fmla="*/ 3663950 w 12198350"/>
              <a:gd name="connsiteY6" fmla="*/ 5842000 h 5924550"/>
              <a:gd name="connsiteX7" fmla="*/ 1727200 w 12198350"/>
              <a:gd name="connsiteY7" fmla="*/ 5486400 h 5924550"/>
              <a:gd name="connsiteX8" fmla="*/ 0 w 12198350"/>
              <a:gd name="connsiteY8" fmla="*/ 5835650 h 5924550"/>
              <a:gd name="connsiteX9" fmla="*/ 0 w 12198350"/>
              <a:gd name="connsiteY9" fmla="*/ 0 h 59245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9766300 w 12198350"/>
              <a:gd name="connsiteY4" fmla="*/ 59245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25525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8813800 w 12198350"/>
              <a:gd name="connsiteY3" fmla="*/ 57467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623550 w 12198350"/>
              <a:gd name="connsiteY3" fmla="*/ 48006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18540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766550 w 12198350"/>
              <a:gd name="connsiteY3" fmla="*/ 410845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8350" h="6038850">
                <a:moveTo>
                  <a:pt x="0" y="0"/>
                </a:moveTo>
                <a:lnTo>
                  <a:pt x="12192000" y="0"/>
                </a:lnTo>
                <a:cubicBezTo>
                  <a:pt x="12194117" y="1168400"/>
                  <a:pt x="12196233" y="2336800"/>
                  <a:pt x="12198350" y="3505200"/>
                </a:cubicBezTo>
                <a:cubicBezTo>
                  <a:pt x="11828992" y="3872442"/>
                  <a:pt x="11606741" y="4015317"/>
                  <a:pt x="11341100" y="4267200"/>
                </a:cubicBezTo>
                <a:cubicBezTo>
                  <a:pt x="11005609" y="4512733"/>
                  <a:pt x="10677525" y="4705350"/>
                  <a:pt x="10185400" y="4978400"/>
                </a:cubicBezTo>
                <a:cubicBezTo>
                  <a:pt x="9693275" y="5251450"/>
                  <a:pt x="9381067" y="5540375"/>
                  <a:pt x="8813800" y="5746750"/>
                </a:cubicBezTo>
                <a:lnTo>
                  <a:pt x="7219950" y="6038850"/>
                </a:lnTo>
                <a:lnTo>
                  <a:pt x="4883150" y="5924550"/>
                </a:lnTo>
                <a:lnTo>
                  <a:pt x="3663950" y="5842000"/>
                </a:lnTo>
                <a:lnTo>
                  <a:pt x="1727200" y="5486400"/>
                </a:lnTo>
                <a:lnTo>
                  <a:pt x="0" y="5835650"/>
                </a:lnTo>
                <a:lnTo>
                  <a:pt x="0" y="0"/>
                </a:lnTo>
                <a:close/>
              </a:path>
            </a:pathLst>
          </a:custGeom>
          <a:gradFill flip="none" rotWithShape="1">
            <a:gsLst>
              <a:gs pos="0">
                <a:srgbClr val="000000">
                  <a:alpha val="60000"/>
                </a:srgbClr>
              </a:gs>
              <a:gs pos="100000">
                <a:srgbClr val="000000">
                  <a:alpha val="0"/>
                </a:srgbClr>
              </a:gs>
              <a:gs pos="68000">
                <a:srgbClr val="000000">
                  <a:alpha val="4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21" name="Group 20">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22" name="Freeform: Shape 21">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8A7090D-1CAD-8FE3-53F0-56C1569993C7}"/>
              </a:ext>
            </a:extLst>
          </p:cNvPr>
          <p:cNvSpPr>
            <a:spLocks noGrp="1"/>
          </p:cNvSpPr>
          <p:nvPr>
            <p:ph type="ctrTitle"/>
          </p:nvPr>
        </p:nvSpPr>
        <p:spPr>
          <a:xfrm>
            <a:off x="838199" y="1120676"/>
            <a:ext cx="7021513" cy="2308324"/>
          </a:xfrm>
        </p:spPr>
        <p:txBody>
          <a:bodyPr>
            <a:normAutofit/>
          </a:bodyPr>
          <a:lstStyle/>
          <a:p>
            <a:pPr algn="l"/>
            <a:r>
              <a:rPr lang="en-US" sz="7200" b="1" dirty="0">
                <a:solidFill>
                  <a:srgbClr val="FFFFFF"/>
                </a:solidFill>
              </a:rPr>
              <a:t>Global Air Quality</a:t>
            </a:r>
          </a:p>
        </p:txBody>
      </p:sp>
      <p:sp>
        <p:nvSpPr>
          <p:cNvPr id="3" name="Subtitle 2">
            <a:extLst>
              <a:ext uri="{FF2B5EF4-FFF2-40B4-BE49-F238E27FC236}">
                <a16:creationId xmlns:a16="http://schemas.microsoft.com/office/drawing/2014/main" id="{87A59F50-2560-A8D2-B09F-DFC39444DC6A}"/>
              </a:ext>
            </a:extLst>
          </p:cNvPr>
          <p:cNvSpPr>
            <a:spLocks noGrp="1"/>
          </p:cNvSpPr>
          <p:nvPr>
            <p:ph type="subTitle" idx="1"/>
          </p:nvPr>
        </p:nvSpPr>
        <p:spPr>
          <a:xfrm>
            <a:off x="835024" y="3809998"/>
            <a:ext cx="7025753" cy="1270001"/>
          </a:xfrm>
        </p:spPr>
        <p:txBody>
          <a:bodyPr>
            <a:normAutofit/>
          </a:bodyPr>
          <a:lstStyle/>
          <a:p>
            <a:pPr marL="0" marR="0" algn="l">
              <a:spcBef>
                <a:spcPts val="0"/>
              </a:spcBef>
              <a:spcAft>
                <a:spcPts val="0"/>
              </a:spcAft>
            </a:pPr>
            <a:r>
              <a:rPr lang="en-US" sz="1500" dirty="0">
                <a:solidFill>
                  <a:srgbClr val="FFFFFF"/>
                </a:solidFill>
                <a:effectLst/>
                <a:ea typeface="Times New Roman" panose="02020603050405020304" pitchFamily="18" charset="0"/>
              </a:rPr>
              <a:t>Southern Methodist University </a:t>
            </a:r>
          </a:p>
          <a:p>
            <a:pPr algn="l"/>
            <a:r>
              <a:rPr lang="en-US" sz="1500" kern="0" dirty="0">
                <a:solidFill>
                  <a:srgbClr val="FFFFFF"/>
                </a:solidFill>
                <a:effectLst/>
                <a:ea typeface="Times New Roman" panose="02020603050405020304" pitchFamily="18" charset="0"/>
              </a:rPr>
              <a:t>Data Science Bootcamp</a:t>
            </a:r>
          </a:p>
          <a:p>
            <a:pPr algn="l"/>
            <a:r>
              <a:rPr lang="en-US" sz="2600" b="1" kern="0" dirty="0">
                <a:solidFill>
                  <a:srgbClr val="FFFFFF"/>
                </a:solidFill>
              </a:rPr>
              <a:t>Project 3</a:t>
            </a:r>
            <a:endParaRPr lang="en-US" sz="2600" b="1" dirty="0">
              <a:solidFill>
                <a:srgbClr val="FFFFFF"/>
              </a:solidFill>
            </a:endParaRPr>
          </a:p>
        </p:txBody>
      </p:sp>
    </p:spTree>
    <p:extLst>
      <p:ext uri="{BB962C8B-B14F-4D97-AF65-F5344CB8AC3E}">
        <p14:creationId xmlns:p14="http://schemas.microsoft.com/office/powerpoint/2010/main" val="2386320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6122146-4F68-79BB-F879-C12DD75BF206}"/>
              </a:ext>
            </a:extLst>
          </p:cNvPr>
          <p:cNvSpPr txBox="1"/>
          <p:nvPr/>
        </p:nvSpPr>
        <p:spPr>
          <a:xfrm>
            <a:off x="6726578" y="685680"/>
            <a:ext cx="4203323" cy="3596201"/>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5400" kern="1200">
                <a:solidFill>
                  <a:schemeClr val="bg1"/>
                </a:solidFill>
                <a:latin typeface="+mj-lt"/>
                <a:ea typeface="+mj-ea"/>
                <a:cs typeface="+mj-cs"/>
              </a:rPr>
              <a:t>Top 10 Cities with the worst AQI values in the world</a:t>
            </a:r>
          </a:p>
        </p:txBody>
      </p:sp>
      <p:grpSp>
        <p:nvGrpSpPr>
          <p:cNvPr id="17" name="Group 16">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18" name="Rectangle 17">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3" name="Freeform: Shape 22">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5" name="Rectangle 24">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Oval 30">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9" name="Picture 8">
            <a:extLst>
              <a:ext uri="{FF2B5EF4-FFF2-40B4-BE49-F238E27FC236}">
                <a16:creationId xmlns:a16="http://schemas.microsoft.com/office/drawing/2014/main" id="{3C730AF4-0A30-C1C5-7688-786EE1DEEE74}"/>
              </a:ext>
            </a:extLst>
          </p:cNvPr>
          <p:cNvPicPr>
            <a:picLocks noChangeAspect="1"/>
          </p:cNvPicPr>
          <p:nvPr/>
        </p:nvPicPr>
        <p:blipFill>
          <a:blip r:embed="rId2"/>
          <a:stretch>
            <a:fillRect/>
          </a:stretch>
        </p:blipFill>
        <p:spPr>
          <a:xfrm>
            <a:off x="1700022" y="2096125"/>
            <a:ext cx="4172845" cy="2507407"/>
          </a:xfrm>
          <a:prstGeom prst="rect">
            <a:avLst/>
          </a:prstGeom>
          <a:ln w="28575">
            <a:noFill/>
          </a:ln>
        </p:spPr>
      </p:pic>
      <p:sp>
        <p:nvSpPr>
          <p:cNvPr id="33"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A9D00"/>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A9D00">
              <a:alpha val="3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7"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8" name="Freeform: Shape 37">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11589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2472DE8-E58B-4D56-BA61-C69C601DC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183ACFC-B25E-402F-BBD8-E42034CDD4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76818"/>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2192000" h="2237474">
                <a:moveTo>
                  <a:pt x="0" y="0"/>
                </a:moveTo>
                <a:lnTo>
                  <a:pt x="12192000" y="0"/>
                </a:lnTo>
                <a:lnTo>
                  <a:pt x="12192000" y="751299"/>
                </a:lnTo>
                <a:lnTo>
                  <a:pt x="12176759" y="759190"/>
                </a:lnTo>
                <a:cubicBezTo>
                  <a:pt x="12165968" y="763819"/>
                  <a:pt x="12157853" y="765770"/>
                  <a:pt x="12154948" y="762731"/>
                </a:cubicBezTo>
                <a:cubicBezTo>
                  <a:pt x="12116503" y="759396"/>
                  <a:pt x="12073342" y="763579"/>
                  <a:pt x="12047364" y="749662"/>
                </a:cubicBezTo>
                <a:cubicBezTo>
                  <a:pt x="12041261" y="730599"/>
                  <a:pt x="11914319" y="741909"/>
                  <a:pt x="11890686" y="732766"/>
                </a:cubicBezTo>
                <a:cubicBezTo>
                  <a:pt x="11832408" y="747890"/>
                  <a:pt x="11815359" y="777569"/>
                  <a:pt x="11782413" y="769868"/>
                </a:cubicBezTo>
                <a:cubicBezTo>
                  <a:pt x="11760031" y="763594"/>
                  <a:pt x="11675205" y="777151"/>
                  <a:pt x="11649954" y="749628"/>
                </a:cubicBezTo>
                <a:cubicBezTo>
                  <a:pt x="11608286" y="767874"/>
                  <a:pt x="11593031" y="740811"/>
                  <a:pt x="11560424" y="748017"/>
                </a:cubicBezTo>
                <a:cubicBezTo>
                  <a:pt x="11488916" y="747650"/>
                  <a:pt x="11449669" y="773362"/>
                  <a:pt x="11358455" y="747593"/>
                </a:cubicBezTo>
                <a:cubicBezTo>
                  <a:pt x="11316233" y="754756"/>
                  <a:pt x="11256313" y="713012"/>
                  <a:pt x="11165209" y="748852"/>
                </a:cubicBezTo>
                <a:cubicBezTo>
                  <a:pt x="11113345" y="753539"/>
                  <a:pt x="11140250" y="736122"/>
                  <a:pt x="11058755" y="749617"/>
                </a:cubicBezTo>
                <a:cubicBezTo>
                  <a:pt x="11036836" y="722990"/>
                  <a:pt x="10909903" y="759211"/>
                  <a:pt x="10884013" y="760728"/>
                </a:cubicBezTo>
                <a:cubicBezTo>
                  <a:pt x="10864519" y="743356"/>
                  <a:pt x="10853492" y="756172"/>
                  <a:pt x="10834688" y="757726"/>
                </a:cubicBezTo>
                <a:cubicBezTo>
                  <a:pt x="10826871" y="747343"/>
                  <a:pt x="10811086" y="746602"/>
                  <a:pt x="10805004" y="757573"/>
                </a:cubicBezTo>
                <a:cubicBezTo>
                  <a:pt x="10810951" y="784448"/>
                  <a:pt x="10744688" y="759043"/>
                  <a:pt x="10739478" y="776841"/>
                </a:cubicBezTo>
                <a:cubicBezTo>
                  <a:pt x="10678284" y="779408"/>
                  <a:pt x="10540854" y="756546"/>
                  <a:pt x="10458762" y="755400"/>
                </a:cubicBezTo>
                <a:cubicBezTo>
                  <a:pt x="10426976" y="747433"/>
                  <a:pt x="10362961" y="776166"/>
                  <a:pt x="10246919" y="769960"/>
                </a:cubicBezTo>
                <a:cubicBezTo>
                  <a:pt x="10231631" y="763610"/>
                  <a:pt x="10172943" y="749095"/>
                  <a:pt x="10167995" y="760843"/>
                </a:cubicBezTo>
                <a:cubicBezTo>
                  <a:pt x="10131971" y="759999"/>
                  <a:pt x="10021683" y="796978"/>
                  <a:pt x="9997044" y="780129"/>
                </a:cubicBezTo>
                <a:cubicBezTo>
                  <a:pt x="10001018" y="806225"/>
                  <a:pt x="9951331" y="779975"/>
                  <a:pt x="9943887" y="804141"/>
                </a:cubicBezTo>
                <a:lnTo>
                  <a:pt x="9918248" y="816628"/>
                </a:lnTo>
                <a:lnTo>
                  <a:pt x="9836148" y="858312"/>
                </a:lnTo>
                <a:lnTo>
                  <a:pt x="9823800" y="866604"/>
                </a:lnTo>
                <a:lnTo>
                  <a:pt x="9794684" y="864509"/>
                </a:lnTo>
                <a:lnTo>
                  <a:pt x="9778288" y="854362"/>
                </a:lnTo>
                <a:lnTo>
                  <a:pt x="9773886" y="857543"/>
                </a:lnTo>
                <a:cubicBezTo>
                  <a:pt x="9769008" y="863842"/>
                  <a:pt x="9766501" y="867741"/>
                  <a:pt x="9761459" y="862394"/>
                </a:cubicBezTo>
                <a:lnTo>
                  <a:pt x="9705768" y="894610"/>
                </a:lnTo>
                <a:cubicBezTo>
                  <a:pt x="9699860" y="897215"/>
                  <a:pt x="9692576" y="897590"/>
                  <a:pt x="9683005" y="894128"/>
                </a:cubicBezTo>
                <a:cubicBezTo>
                  <a:pt x="9664449" y="898200"/>
                  <a:pt x="9612100" y="914263"/>
                  <a:pt x="9594438" y="919051"/>
                </a:cubicBezTo>
                <a:lnTo>
                  <a:pt x="9577033" y="922857"/>
                </a:lnTo>
                <a:cubicBezTo>
                  <a:pt x="9568659" y="926175"/>
                  <a:pt x="9551353" y="936082"/>
                  <a:pt x="9544189" y="938966"/>
                </a:cubicBezTo>
                <a:cubicBezTo>
                  <a:pt x="9538380" y="940584"/>
                  <a:pt x="9541329" y="937538"/>
                  <a:pt x="9534048" y="940158"/>
                </a:cubicBezTo>
                <a:cubicBezTo>
                  <a:pt x="9533709" y="946069"/>
                  <a:pt x="9530854" y="951684"/>
                  <a:pt x="9500499" y="954680"/>
                </a:cubicBezTo>
                <a:cubicBezTo>
                  <a:pt x="9481230" y="968165"/>
                  <a:pt x="9456325" y="979029"/>
                  <a:pt x="9428195" y="986225"/>
                </a:cubicBezTo>
                <a:cubicBezTo>
                  <a:pt x="9422499" y="981315"/>
                  <a:pt x="9414660" y="991352"/>
                  <a:pt x="9410017" y="993931"/>
                </a:cubicBezTo>
                <a:cubicBezTo>
                  <a:pt x="9408360" y="990327"/>
                  <a:pt x="9395782" y="990863"/>
                  <a:pt x="9392919" y="994656"/>
                </a:cubicBezTo>
                <a:cubicBezTo>
                  <a:pt x="9310581" y="1024474"/>
                  <a:pt x="9345163" y="981210"/>
                  <a:pt x="9301293" y="1011593"/>
                </a:cubicBezTo>
                <a:cubicBezTo>
                  <a:pt x="9292916" y="1014346"/>
                  <a:pt x="9285483" y="1013807"/>
                  <a:pt x="9278619" y="1011878"/>
                </a:cubicBezTo>
                <a:lnTo>
                  <a:pt x="9268019" y="1007442"/>
                </a:lnTo>
                <a:lnTo>
                  <a:pt x="9234662" y="1023056"/>
                </a:lnTo>
                <a:cubicBezTo>
                  <a:pt x="9217868" y="1029197"/>
                  <a:pt x="9199852" y="1034202"/>
                  <a:pt x="9181033" y="1037921"/>
                </a:cubicBezTo>
                <a:cubicBezTo>
                  <a:pt x="9174974" y="1030923"/>
                  <a:pt x="9162516" y="1043719"/>
                  <a:pt x="9155969" y="1046804"/>
                </a:cubicBezTo>
                <a:cubicBezTo>
                  <a:pt x="9154734" y="1041866"/>
                  <a:pt x="9138567" y="1041606"/>
                  <a:pt x="9133985" y="1046450"/>
                </a:cubicBezTo>
                <a:cubicBezTo>
                  <a:pt x="9021681" y="1079910"/>
                  <a:pt x="9076377" y="1024799"/>
                  <a:pt x="9012987" y="1061986"/>
                </a:cubicBezTo>
                <a:lnTo>
                  <a:pt x="8968445" y="1052169"/>
                </a:lnTo>
                <a:lnTo>
                  <a:pt x="8958984" y="1057212"/>
                </a:lnTo>
                <a:cubicBezTo>
                  <a:pt x="8920115" y="1062770"/>
                  <a:pt x="8906181" y="1053838"/>
                  <a:pt x="8886001" y="1067468"/>
                </a:cubicBezTo>
                <a:cubicBezTo>
                  <a:pt x="8847384" y="1050046"/>
                  <a:pt x="8863283" y="1068286"/>
                  <a:pt x="8838610" y="1075091"/>
                </a:cubicBezTo>
                <a:cubicBezTo>
                  <a:pt x="8816007" y="1080079"/>
                  <a:pt x="8773923" y="1092257"/>
                  <a:pt x="8750383" y="1097387"/>
                </a:cubicBezTo>
                <a:cubicBezTo>
                  <a:pt x="8735450" y="1116502"/>
                  <a:pt x="8721220" y="1097372"/>
                  <a:pt x="8697365" y="1105869"/>
                </a:cubicBezTo>
                <a:cubicBezTo>
                  <a:pt x="8687037" y="1113735"/>
                  <a:pt x="8678781" y="1115961"/>
                  <a:pt x="8665605" y="1110791"/>
                </a:cubicBezTo>
                <a:cubicBezTo>
                  <a:pt x="8618410" y="1148662"/>
                  <a:pt x="8633049" y="1116609"/>
                  <a:pt x="8584946" y="1135226"/>
                </a:cubicBezTo>
                <a:cubicBezTo>
                  <a:pt x="8544020" y="1153499"/>
                  <a:pt x="8496232" y="1168229"/>
                  <a:pt x="8460755" y="1203427"/>
                </a:cubicBezTo>
                <a:cubicBezTo>
                  <a:pt x="8454928" y="1212828"/>
                  <a:pt x="8436573" y="1218574"/>
                  <a:pt x="8419755" y="1216260"/>
                </a:cubicBezTo>
                <a:cubicBezTo>
                  <a:pt x="8416861" y="1215863"/>
                  <a:pt x="8414124" y="1215234"/>
                  <a:pt x="8411626" y="1214397"/>
                </a:cubicBezTo>
                <a:cubicBezTo>
                  <a:pt x="8391326" y="1238641"/>
                  <a:pt x="8371389" y="1231045"/>
                  <a:pt x="8363469" y="1246658"/>
                </a:cubicBezTo>
                <a:cubicBezTo>
                  <a:pt x="8322316" y="1258746"/>
                  <a:pt x="8283162" y="1250600"/>
                  <a:pt x="8275497" y="1264396"/>
                </a:cubicBezTo>
                <a:cubicBezTo>
                  <a:pt x="8253233" y="1266996"/>
                  <a:pt x="8218383" y="1257577"/>
                  <a:pt x="8206287" y="1273060"/>
                </a:cubicBezTo>
                <a:cubicBezTo>
                  <a:pt x="8200396" y="1262794"/>
                  <a:pt x="8183827" y="1285000"/>
                  <a:pt x="8168705" y="1279956"/>
                </a:cubicBezTo>
                <a:cubicBezTo>
                  <a:pt x="8157611" y="1275235"/>
                  <a:pt x="8149996" y="1280870"/>
                  <a:pt x="8139997" y="1282713"/>
                </a:cubicBezTo>
                <a:cubicBezTo>
                  <a:pt x="8125566" y="1279776"/>
                  <a:pt x="8084128" y="1294221"/>
                  <a:pt x="8074238" y="1301895"/>
                </a:cubicBezTo>
                <a:cubicBezTo>
                  <a:pt x="8052170" y="1326903"/>
                  <a:pt x="7986951" y="1319381"/>
                  <a:pt x="7968292" y="1338779"/>
                </a:cubicBezTo>
                <a:cubicBezTo>
                  <a:pt x="7960694" y="1342282"/>
                  <a:pt x="7952937" y="1344333"/>
                  <a:pt x="7945122" y="1345477"/>
                </a:cubicBezTo>
                <a:lnTo>
                  <a:pt x="7922771" y="1346645"/>
                </a:lnTo>
                <a:lnTo>
                  <a:pt x="7915461" y="1342919"/>
                </a:lnTo>
                <a:lnTo>
                  <a:pt x="7902328" y="1345865"/>
                </a:lnTo>
                <a:lnTo>
                  <a:pt x="7898322" y="1345689"/>
                </a:lnTo>
                <a:lnTo>
                  <a:pt x="7875879" y="1345646"/>
                </a:lnTo>
                <a:cubicBezTo>
                  <a:pt x="7890672" y="1367295"/>
                  <a:pt x="7816428" y="1353520"/>
                  <a:pt x="7840612" y="1369373"/>
                </a:cubicBezTo>
                <a:cubicBezTo>
                  <a:pt x="7803208" y="1375918"/>
                  <a:pt x="7836041" y="1389289"/>
                  <a:pt x="7786819" y="1378970"/>
                </a:cubicBezTo>
                <a:cubicBezTo>
                  <a:pt x="7732613" y="1405648"/>
                  <a:pt x="7587405" y="1382806"/>
                  <a:pt x="7548172" y="1417460"/>
                </a:cubicBezTo>
                <a:cubicBezTo>
                  <a:pt x="7551327" y="1405830"/>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213486" y="1580987"/>
                </a:lnTo>
                <a:lnTo>
                  <a:pt x="7210972" y="1580856"/>
                </a:lnTo>
                <a:lnTo>
                  <a:pt x="7183121" y="1595162"/>
                </a:lnTo>
                <a:lnTo>
                  <a:pt x="7164601" y="1606490"/>
                </a:lnTo>
                <a:lnTo>
                  <a:pt x="7159286" y="1606850"/>
                </a:lnTo>
                <a:cubicBezTo>
                  <a:pt x="7150961" y="1609262"/>
                  <a:pt x="7125743" y="1618162"/>
                  <a:pt x="7114651" y="1620959"/>
                </a:cubicBezTo>
                <a:cubicBezTo>
                  <a:pt x="7109310" y="1606138"/>
                  <a:pt x="7106695" y="1617324"/>
                  <a:pt x="7092727" y="1623628"/>
                </a:cubicBezTo>
                <a:cubicBezTo>
                  <a:pt x="7081313" y="1602012"/>
                  <a:pt x="7049394" y="1627301"/>
                  <a:pt x="7031309" y="1619451"/>
                </a:cubicBezTo>
                <a:cubicBezTo>
                  <a:pt x="7021305" y="1624569"/>
                  <a:pt x="7010515" y="1629587"/>
                  <a:pt x="6999084" y="1634317"/>
                </a:cubicBezTo>
                <a:lnTo>
                  <a:pt x="6992107" y="1636860"/>
                </a:lnTo>
                <a:lnTo>
                  <a:pt x="6991765" y="1636725"/>
                </a:lnTo>
                <a:cubicBezTo>
                  <a:pt x="6989813" y="1636884"/>
                  <a:pt x="6987353" y="1637572"/>
                  <a:pt x="6983996" y="1639040"/>
                </a:cubicBezTo>
                <a:lnTo>
                  <a:pt x="6979383" y="1641496"/>
                </a:lnTo>
                <a:lnTo>
                  <a:pt x="6900177" y="1636016"/>
                </a:ln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19334" y="1664040"/>
                  <a:pt x="6608179" y="1654034"/>
                  <a:pt x="6587857" y="1665769"/>
                </a:cubicBezTo>
                <a:lnTo>
                  <a:pt x="6554894" y="1664428"/>
                </a:lnTo>
                <a:lnTo>
                  <a:pt x="6551579" y="1662213"/>
                </a:lnTo>
                <a:lnTo>
                  <a:pt x="6545693" y="1661776"/>
                </a:lnTo>
                <a:lnTo>
                  <a:pt x="6530561" y="1664619"/>
                </a:lnTo>
                <a:lnTo>
                  <a:pt x="6525028" y="1666354"/>
                </a:lnTo>
                <a:cubicBezTo>
                  <a:pt x="6521154" y="1667301"/>
                  <a:pt x="6518510" y="1667613"/>
                  <a:pt x="6516595" y="1667475"/>
                </a:cubicBezTo>
                <a:lnTo>
                  <a:pt x="6516340" y="1667291"/>
                </a:lnTo>
                <a:lnTo>
                  <a:pt x="6508541" y="1668757"/>
                </a:lnTo>
                <a:cubicBezTo>
                  <a:pt x="6495493" y="1671715"/>
                  <a:pt x="6482908" y="1675051"/>
                  <a:pt x="6471012" y="1678604"/>
                </a:cubicBezTo>
                <a:cubicBezTo>
                  <a:pt x="6457809" y="1668164"/>
                  <a:pt x="6415506" y="1688334"/>
                  <a:pt x="6415265" y="1665317"/>
                </a:cubicBezTo>
                <a:cubicBezTo>
                  <a:pt x="6399063" y="1669446"/>
                  <a:pt x="6391173" y="1680085"/>
                  <a:pt x="6393343" y="1664672"/>
                </a:cubicBezTo>
                <a:lnTo>
                  <a:pt x="6380457" y="1662376"/>
                </a:lnTo>
                <a:lnTo>
                  <a:pt x="6280959" y="1689329"/>
                </a:lnTo>
                <a:lnTo>
                  <a:pt x="6266765" y="1695560"/>
                </a:lnTo>
                <a:cubicBezTo>
                  <a:pt x="6262331" y="1698152"/>
                  <a:pt x="6258580" y="1701192"/>
                  <a:pt x="6255823" y="1704850"/>
                </a:cubicBezTo>
                <a:cubicBezTo>
                  <a:pt x="6200184" y="1694834"/>
                  <a:pt x="6155082" y="1716996"/>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99949" y="1814490"/>
                </a:lnTo>
                <a:lnTo>
                  <a:pt x="5453307" y="1815450"/>
                </a:lnTo>
                <a:cubicBezTo>
                  <a:pt x="5433075" y="1827706"/>
                  <a:pt x="5395563" y="1821122"/>
                  <a:pt x="5364192" y="1826074"/>
                </a:cubicBezTo>
                <a:lnTo>
                  <a:pt x="5350380" y="1830891"/>
                </a:lnTo>
                <a:lnTo>
                  <a:pt x="5259633" y="1837160"/>
                </a:lnTo>
                <a:lnTo>
                  <a:pt x="5197513" y="1844718"/>
                </a:lnTo>
                <a:lnTo>
                  <a:pt x="5184170" y="1849402"/>
                </a:lnTo>
                <a:lnTo>
                  <a:pt x="5168852" y="1844846"/>
                </a:lnTo>
                <a:cubicBezTo>
                  <a:pt x="5166986" y="1843561"/>
                  <a:pt x="5165478" y="1842127"/>
                  <a:pt x="5164370" y="1840597"/>
                </a:cubicBezTo>
                <a:lnTo>
                  <a:pt x="5114927" y="1847827"/>
                </a:ln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63743" y="1799478"/>
                  <a:pt x="4655044" y="1795479"/>
                  <a:pt x="4647449" y="1793181"/>
                </a:cubicBezTo>
                <a:lnTo>
                  <a:pt x="4645504" y="1787606"/>
                </a:lnTo>
                <a:lnTo>
                  <a:pt x="4632229" y="1785815"/>
                </a:lnTo>
                <a:lnTo>
                  <a:pt x="4629273" y="1784355"/>
                </a:lnTo>
                <a:cubicBezTo>
                  <a:pt x="4623639" y="1781544"/>
                  <a:pt x="4617950" y="1778917"/>
                  <a:pt x="4611738" y="1776964"/>
                </a:cubicBezTo>
                <a:cubicBezTo>
                  <a:pt x="4601379" y="1800272"/>
                  <a:pt x="4557197" y="1764196"/>
                  <a:pt x="4560070" y="1785640"/>
                </a:cubicBezTo>
                <a:lnTo>
                  <a:pt x="4536503" y="1785334"/>
                </a:lnTo>
                <a:lnTo>
                  <a:pt x="4513724" y="1791996"/>
                </a:lnTo>
                <a:lnTo>
                  <a:pt x="4501513" y="1799835"/>
                </a:lnTo>
                <a:lnTo>
                  <a:pt x="4459076" y="1813003"/>
                </a:lnTo>
                <a:lnTo>
                  <a:pt x="4459810" y="1797886"/>
                </a:lnTo>
                <a:lnTo>
                  <a:pt x="4379064" y="1817177"/>
                </a:lnTo>
                <a:lnTo>
                  <a:pt x="4319209" y="1834833"/>
                </a:lnTo>
                <a:lnTo>
                  <a:pt x="4306907" y="1841641"/>
                </a:lnTo>
                <a:lnTo>
                  <a:pt x="4290981" y="1839677"/>
                </a:lnTo>
                <a:cubicBezTo>
                  <a:pt x="4288909" y="1838717"/>
                  <a:pt x="4287163" y="1837555"/>
                  <a:pt x="4285792" y="1836231"/>
                </a:cubicBezTo>
                <a:lnTo>
                  <a:pt x="4238372" y="1851480"/>
                </a:ln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84875" y="1878116"/>
                  <a:pt x="3775574" y="1875612"/>
                  <a:pt x="3767672" y="1874600"/>
                </a:cubicBezTo>
                <a:lnTo>
                  <a:pt x="3764741" y="1869433"/>
                </a:lnTo>
                <a:lnTo>
                  <a:pt x="3751332" y="1869854"/>
                </a:lnTo>
                <a:lnTo>
                  <a:pt x="3748155" y="1868903"/>
                </a:lnTo>
                <a:cubicBezTo>
                  <a:pt x="3742091" y="1867062"/>
                  <a:pt x="3736007" y="1865414"/>
                  <a:pt x="3729530" y="1864513"/>
                </a:cubicBezTo>
                <a:cubicBezTo>
                  <a:pt x="3723549" y="1889158"/>
                  <a:pt x="3673453" y="1860919"/>
                  <a:pt x="3680177" y="1881552"/>
                </a:cubicBezTo>
                <a:cubicBezTo>
                  <a:pt x="3643549" y="1880892"/>
                  <a:pt x="3599470" y="1913398"/>
                  <a:pt x="3567259" y="1893482"/>
                </a:cubicBezTo>
                <a:cubicBezTo>
                  <a:pt x="3512865" y="1897927"/>
                  <a:pt x="3463644" y="1898121"/>
                  <a:pt x="3405770" y="1904591"/>
                </a:cubicBezTo>
                <a:cubicBezTo>
                  <a:pt x="3361027" y="1917619"/>
                  <a:pt x="3312439" y="1902759"/>
                  <a:pt x="3280097" y="1919610"/>
                </a:cubicBezTo>
                <a:cubicBezTo>
                  <a:pt x="3228353" y="1917339"/>
                  <a:pt x="3163854" y="1927961"/>
                  <a:pt x="3123424" y="1952930"/>
                </a:cubicBezTo>
                <a:cubicBezTo>
                  <a:pt x="3067921" y="1955455"/>
                  <a:pt x="3058626" y="1970554"/>
                  <a:pt x="3009910" y="1957866"/>
                </a:cubicBezTo>
                <a:cubicBezTo>
                  <a:pt x="3005875" y="1961558"/>
                  <a:pt x="3001138" y="1964570"/>
                  <a:pt x="2995934" y="1967085"/>
                </a:cubicBezTo>
                <a:lnTo>
                  <a:pt x="2980071" y="1972988"/>
                </a:lnTo>
                <a:lnTo>
                  <a:pt x="2978094" y="1972369"/>
                </a:lnTo>
                <a:lnTo>
                  <a:pt x="2942858" y="1981367"/>
                </a:lnTo>
                <a:lnTo>
                  <a:pt x="2875436" y="1996977"/>
                </a:lnTo>
                <a:lnTo>
                  <a:pt x="2874892" y="1996085"/>
                </a:lnTo>
                <a:cubicBezTo>
                  <a:pt x="2872808" y="1994277"/>
                  <a:pt x="2869648" y="1993306"/>
                  <a:pt x="2864145" y="1994061"/>
                </a:cubicBezTo>
                <a:cubicBezTo>
                  <a:pt x="2872218" y="1978115"/>
                  <a:pt x="2860603" y="1988862"/>
                  <a:pt x="2843662" y="1992498"/>
                </a:cubicBezTo>
                <a:cubicBezTo>
                  <a:pt x="2852423" y="1968542"/>
                  <a:pt x="2804535" y="1987804"/>
                  <a:pt x="2796128" y="1976403"/>
                </a:cubicBezTo>
                <a:cubicBezTo>
                  <a:pt x="2783487" y="1979614"/>
                  <a:pt x="2770278" y="1982573"/>
                  <a:pt x="2756784" y="1985116"/>
                </a:cubicBezTo>
                <a:lnTo>
                  <a:pt x="2748833" y="1986323"/>
                </a:lnTo>
                <a:cubicBezTo>
                  <a:pt x="2748775" y="1986256"/>
                  <a:pt x="2748719" y="1986188"/>
                  <a:pt x="2748661" y="1986122"/>
                </a:cubicBezTo>
                <a:cubicBezTo>
                  <a:pt x="2746906" y="1985902"/>
                  <a:pt x="2744280" y="1986117"/>
                  <a:pt x="2740251" y="1986946"/>
                </a:cubicBezTo>
                <a:lnTo>
                  <a:pt x="2718916" y="1990867"/>
                </a:lnTo>
                <a:lnTo>
                  <a:pt x="2713522" y="1990173"/>
                </a:lnTo>
                <a:lnTo>
                  <a:pt x="2680597" y="1984996"/>
                </a:lnTo>
                <a:cubicBezTo>
                  <a:pt x="2658416" y="1985461"/>
                  <a:pt x="2612251" y="1988312"/>
                  <a:pt x="2578178" y="1990531"/>
                </a:cubicBezTo>
                <a:cubicBezTo>
                  <a:pt x="2545413" y="1998704"/>
                  <a:pt x="2513846" y="1994934"/>
                  <a:pt x="2476147" y="1998305"/>
                </a:cubicBezTo>
                <a:cubicBezTo>
                  <a:pt x="2437134" y="2013637"/>
                  <a:pt x="2413847" y="1999542"/>
                  <a:pt x="2373568" y="2003219"/>
                </a:cubicBezTo>
                <a:cubicBezTo>
                  <a:pt x="2341422" y="2024631"/>
                  <a:pt x="2342856" y="1992997"/>
                  <a:pt x="2321399" y="1989467"/>
                </a:cubicBezTo>
                <a:lnTo>
                  <a:pt x="2315525" y="1989708"/>
                </a:lnTo>
                <a:lnTo>
                  <a:pt x="2300792" y="1994290"/>
                </a:lnTo>
                <a:lnTo>
                  <a:pt x="2295469" y="1996659"/>
                </a:lnTo>
                <a:cubicBezTo>
                  <a:pt x="2291722" y="1998049"/>
                  <a:pt x="2289127" y="1998665"/>
                  <a:pt x="2287219" y="1998750"/>
                </a:cubicBezTo>
                <a:lnTo>
                  <a:pt x="2286948" y="1998596"/>
                </a:lnTo>
                <a:lnTo>
                  <a:pt x="2243069" y="2015111"/>
                </a:lnTo>
                <a:cubicBezTo>
                  <a:pt x="2229030" y="2006206"/>
                  <a:pt x="2188966" y="2031217"/>
                  <a:pt x="2186609" y="2008263"/>
                </a:cubicBezTo>
                <a:cubicBezTo>
                  <a:pt x="2170936" y="2014251"/>
                  <a:pt x="2164097" y="2025782"/>
                  <a:pt x="2164831" y="2010143"/>
                </a:cubicBezTo>
                <a:cubicBezTo>
                  <a:pt x="2159536" y="2011705"/>
                  <a:pt x="2155830" y="2011340"/>
                  <a:pt x="2152836" y="2010048"/>
                </a:cubicBezTo>
                <a:lnTo>
                  <a:pt x="2117102" y="2023004"/>
                </a:lnTo>
                <a:lnTo>
                  <a:pt x="2111935" y="2023163"/>
                </a:lnTo>
                <a:lnTo>
                  <a:pt x="2089991" y="2034193"/>
                </a:lnTo>
                <a:lnTo>
                  <a:pt x="2058061" y="2047942"/>
                </a:lnTo>
                <a:lnTo>
                  <a:pt x="2055737" y="2047704"/>
                </a:lnTo>
                <a:lnTo>
                  <a:pt x="2042244" y="2055560"/>
                </a:lnTo>
                <a:cubicBezTo>
                  <a:pt x="2038090" y="2058656"/>
                  <a:pt x="1978623" y="2070285"/>
                  <a:pt x="1976224" y="2074257"/>
                </a:cubicBezTo>
                <a:cubicBezTo>
                  <a:pt x="1920172" y="2070662"/>
                  <a:pt x="1933546" y="2089824"/>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402655" y="2224964"/>
                  <a:pt x="1409212" y="2231152"/>
                  <a:pt x="1398481" y="2237074"/>
                </a:cubicBezTo>
                <a:cubicBezTo>
                  <a:pt x="1398456" y="2237082"/>
                  <a:pt x="1398432" y="2237089"/>
                  <a:pt x="1398407" y="2237095"/>
                </a:cubicBezTo>
                <a:lnTo>
                  <a:pt x="1370962" y="2237474"/>
                </a:lnTo>
                <a:lnTo>
                  <a:pt x="1356367" y="2235089"/>
                </a:lnTo>
                <a:cubicBezTo>
                  <a:pt x="1346056" y="2233320"/>
                  <a:pt x="1335986" y="2231930"/>
                  <a:pt x="1324828" y="2231968"/>
                </a:cubicBezTo>
                <a:lnTo>
                  <a:pt x="1297744" y="2235849"/>
                </a:lnTo>
                <a:lnTo>
                  <a:pt x="1286236" y="2233135"/>
                </a:lnTo>
                <a:lnTo>
                  <a:pt x="1283504" y="2233797"/>
                </a:lnTo>
                <a:lnTo>
                  <a:pt x="1279765" y="2229639"/>
                </a:lnTo>
                <a:cubicBezTo>
                  <a:pt x="1260110" y="2221111"/>
                  <a:pt x="1209850" y="2211602"/>
                  <a:pt x="1195347" y="2212354"/>
                </a:cubicBezTo>
                <a:cubicBezTo>
                  <a:pt x="1171903" y="2216875"/>
                  <a:pt x="1033292" y="2222456"/>
                  <a:pt x="970251" y="2221029"/>
                </a:cubicBezTo>
                <a:cubicBezTo>
                  <a:pt x="913858" y="2213074"/>
                  <a:pt x="864984" y="2224767"/>
                  <a:pt x="812914" y="2202752"/>
                </a:cubicBezTo>
                <a:cubicBezTo>
                  <a:pt x="809419" y="2205714"/>
                  <a:pt x="805091" y="2207855"/>
                  <a:pt x="800195" y="2209407"/>
                </a:cubicBezTo>
                <a:lnTo>
                  <a:pt x="784978" y="2212360"/>
                </a:lnTo>
                <a:lnTo>
                  <a:pt x="681987" y="2216757"/>
                </a:lnTo>
                <a:lnTo>
                  <a:pt x="669923" y="2211682"/>
                </a:lnTo>
                <a:cubicBezTo>
                  <a:pt x="675432" y="2197125"/>
                  <a:pt x="665394" y="2205767"/>
                  <a:pt x="648680" y="2206229"/>
                </a:cubicBezTo>
                <a:cubicBezTo>
                  <a:pt x="653511" y="2183723"/>
                  <a:pt x="607806" y="2194090"/>
                  <a:pt x="597225" y="2180999"/>
                </a:cubicBezTo>
                <a:cubicBezTo>
                  <a:pt x="584838" y="2181847"/>
                  <a:pt x="571827" y="2182333"/>
                  <a:pt x="558449" y="2182346"/>
                </a:cubicBezTo>
                <a:lnTo>
                  <a:pt x="550517" y="2182060"/>
                </a:lnTo>
                <a:lnTo>
                  <a:pt x="550309" y="2181825"/>
                </a:lnTo>
                <a:cubicBezTo>
                  <a:pt x="548471" y="2181269"/>
                  <a:pt x="545824" y="2180990"/>
                  <a:pt x="541836" y="2181063"/>
                </a:cubicBezTo>
                <a:lnTo>
                  <a:pt x="536057" y="2181537"/>
                </a:lnTo>
                <a:lnTo>
                  <a:pt x="520671" y="2180980"/>
                </a:lnTo>
                <a:lnTo>
                  <a:pt x="515024" y="2179258"/>
                </a:lnTo>
                <a:lnTo>
                  <a:pt x="512278" y="2176369"/>
                </a:lnTo>
                <a:lnTo>
                  <a:pt x="480419" y="2167807"/>
                </a:lnTo>
                <a:cubicBezTo>
                  <a:pt x="458012" y="2174781"/>
                  <a:pt x="449332" y="2162566"/>
                  <a:pt x="413835" y="2156783"/>
                </a:cubicBezTo>
                <a:cubicBezTo>
                  <a:pt x="401959" y="2163765"/>
                  <a:pt x="389622" y="2160522"/>
                  <a:pt x="376513" y="2154014"/>
                </a:cubicBezTo>
                <a:cubicBezTo>
                  <a:pt x="344376" y="2156059"/>
                  <a:pt x="311403" y="2146283"/>
                  <a:pt x="273386" y="2142551"/>
                </a:cubicBezTo>
                <a:cubicBezTo>
                  <a:pt x="236093" y="2150634"/>
                  <a:pt x="209811" y="2132011"/>
                  <a:pt x="169207" y="2128100"/>
                </a:cubicBezTo>
                <a:lnTo>
                  <a:pt x="93149" y="2105324"/>
                </a:lnTo>
                <a:lnTo>
                  <a:pt x="88109" y="2106704"/>
                </a:lnTo>
                <a:cubicBezTo>
                  <a:pt x="84511" y="2107398"/>
                  <a:pt x="81960" y="2107528"/>
                  <a:pt x="80022" y="2107254"/>
                </a:cubicBezTo>
                <a:lnTo>
                  <a:pt x="79717" y="2107046"/>
                </a:lnTo>
                <a:lnTo>
                  <a:pt x="72352" y="2107991"/>
                </a:lnTo>
                <a:cubicBezTo>
                  <a:pt x="60160" y="2110089"/>
                  <a:pt x="48530" y="2112610"/>
                  <a:pt x="37645" y="2115401"/>
                </a:cubicBezTo>
                <a:cubicBezTo>
                  <a:pt x="29688" y="2109582"/>
                  <a:pt x="16534" y="2111084"/>
                  <a:pt x="4572" y="2111091"/>
                </a:cubicBezTo>
                <a:lnTo>
                  <a:pt x="0" y="21104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0E0008-51E9-5DA5-4FDE-833E3419369A}"/>
              </a:ext>
            </a:extLst>
          </p:cNvPr>
          <p:cNvSpPr>
            <a:spLocks noGrp="1"/>
          </p:cNvSpPr>
          <p:nvPr>
            <p:ph type="title"/>
          </p:nvPr>
        </p:nvSpPr>
        <p:spPr>
          <a:xfrm>
            <a:off x="1137036" y="741082"/>
            <a:ext cx="10500265" cy="949606"/>
          </a:xfrm>
        </p:spPr>
        <p:txBody>
          <a:bodyPr>
            <a:normAutofit/>
          </a:bodyPr>
          <a:lstStyle/>
          <a:p>
            <a:r>
              <a:rPr lang="en-US" sz="4800" b="1" dirty="0"/>
              <a:t>India’s Good and Bad Air Quality Cities</a:t>
            </a:r>
          </a:p>
        </p:txBody>
      </p:sp>
      <p:sp>
        <p:nvSpPr>
          <p:cNvPr id="18" name="Freeform: Shape 17">
            <a:extLst>
              <a:ext uri="{FF2B5EF4-FFF2-40B4-BE49-F238E27FC236}">
                <a16:creationId xmlns:a16="http://schemas.microsoft.com/office/drawing/2014/main" id="{3501A971-CEBD-4E4B-8529-3BB4F4100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0460" y="6189260"/>
            <a:ext cx="7831541" cy="66874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9D68FA3-65D9-D0BE-3D0F-6158A4089AE0}"/>
              </a:ext>
            </a:extLst>
          </p:cNvPr>
          <p:cNvPicPr>
            <a:picLocks noChangeAspect="1"/>
          </p:cNvPicPr>
          <p:nvPr/>
        </p:nvPicPr>
        <p:blipFill>
          <a:blip r:embed="rId2"/>
          <a:stretch>
            <a:fillRect/>
          </a:stretch>
        </p:blipFill>
        <p:spPr>
          <a:xfrm>
            <a:off x="1050925" y="3000194"/>
            <a:ext cx="2361243" cy="1444779"/>
          </a:xfrm>
          <a:prstGeom prst="rect">
            <a:avLst/>
          </a:prstGeom>
        </p:spPr>
      </p:pic>
      <p:pic>
        <p:nvPicPr>
          <p:cNvPr id="5" name="Picture 4">
            <a:extLst>
              <a:ext uri="{FF2B5EF4-FFF2-40B4-BE49-F238E27FC236}">
                <a16:creationId xmlns:a16="http://schemas.microsoft.com/office/drawing/2014/main" id="{102697E3-76E1-6BA8-481D-CD69741011F9}"/>
              </a:ext>
            </a:extLst>
          </p:cNvPr>
          <p:cNvPicPr>
            <a:picLocks noChangeAspect="1"/>
          </p:cNvPicPr>
          <p:nvPr/>
        </p:nvPicPr>
        <p:blipFill>
          <a:blip r:embed="rId3"/>
          <a:stretch>
            <a:fillRect/>
          </a:stretch>
        </p:blipFill>
        <p:spPr>
          <a:xfrm>
            <a:off x="1050925" y="4681183"/>
            <a:ext cx="2248803" cy="2082906"/>
          </a:xfrm>
          <a:prstGeom prst="rect">
            <a:avLst/>
          </a:prstGeom>
        </p:spPr>
      </p:pic>
      <p:pic>
        <p:nvPicPr>
          <p:cNvPr id="6" name="Picture 5">
            <a:extLst>
              <a:ext uri="{FF2B5EF4-FFF2-40B4-BE49-F238E27FC236}">
                <a16:creationId xmlns:a16="http://schemas.microsoft.com/office/drawing/2014/main" id="{743C2BA8-8389-E1FC-6277-D8ED860623AC}"/>
              </a:ext>
            </a:extLst>
          </p:cNvPr>
          <p:cNvPicPr>
            <a:picLocks noChangeAspect="1"/>
          </p:cNvPicPr>
          <p:nvPr/>
        </p:nvPicPr>
        <p:blipFill>
          <a:blip r:embed="rId4"/>
          <a:stretch>
            <a:fillRect/>
          </a:stretch>
        </p:blipFill>
        <p:spPr>
          <a:xfrm>
            <a:off x="3420945" y="4791116"/>
            <a:ext cx="1895070" cy="1715807"/>
          </a:xfrm>
          <a:prstGeom prst="rect">
            <a:avLst/>
          </a:prstGeom>
        </p:spPr>
      </p:pic>
      <p:pic>
        <p:nvPicPr>
          <p:cNvPr id="8" name="Picture 7">
            <a:extLst>
              <a:ext uri="{FF2B5EF4-FFF2-40B4-BE49-F238E27FC236}">
                <a16:creationId xmlns:a16="http://schemas.microsoft.com/office/drawing/2014/main" id="{A3E0FA09-4332-C7B5-2900-6F54278137E4}"/>
              </a:ext>
            </a:extLst>
          </p:cNvPr>
          <p:cNvPicPr>
            <a:picLocks noChangeAspect="1"/>
          </p:cNvPicPr>
          <p:nvPr/>
        </p:nvPicPr>
        <p:blipFill>
          <a:blip r:embed="rId5"/>
          <a:stretch>
            <a:fillRect/>
          </a:stretch>
        </p:blipFill>
        <p:spPr>
          <a:xfrm>
            <a:off x="6336652" y="3170859"/>
            <a:ext cx="5855348" cy="2789456"/>
          </a:xfrm>
          <a:prstGeom prst="rect">
            <a:avLst/>
          </a:prstGeom>
        </p:spPr>
      </p:pic>
      <p:sp>
        <p:nvSpPr>
          <p:cNvPr id="9" name="Content Placeholder 2">
            <a:extLst>
              <a:ext uri="{FF2B5EF4-FFF2-40B4-BE49-F238E27FC236}">
                <a16:creationId xmlns:a16="http://schemas.microsoft.com/office/drawing/2014/main" id="{E7750DA2-CBDE-A55E-6304-A0116A3033C1}"/>
              </a:ext>
            </a:extLst>
          </p:cNvPr>
          <p:cNvSpPr txBox="1">
            <a:spLocks/>
          </p:cNvSpPr>
          <p:nvPr/>
        </p:nvSpPr>
        <p:spPr>
          <a:xfrm>
            <a:off x="7535723" y="2160521"/>
            <a:ext cx="2723042" cy="3985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32104">
              <a:spcBef>
                <a:spcPts val="910"/>
              </a:spcBef>
              <a:buNone/>
            </a:pPr>
            <a:r>
              <a:rPr lang="en-US" sz="5400" b="1" kern="1200" dirty="0">
                <a:solidFill>
                  <a:schemeClr val="tx1"/>
                </a:solidFill>
                <a:latin typeface="+mn-lt"/>
                <a:ea typeface="+mn-ea"/>
                <a:cs typeface="+mn-cs"/>
              </a:rPr>
              <a:t>Bad</a:t>
            </a:r>
          </a:p>
          <a:p>
            <a:pPr marL="0" indent="0">
              <a:buNone/>
            </a:pPr>
            <a:endParaRPr lang="en-US" dirty="0"/>
          </a:p>
        </p:txBody>
      </p:sp>
      <p:sp>
        <p:nvSpPr>
          <p:cNvPr id="11" name="Content Placeholder 2">
            <a:extLst>
              <a:ext uri="{FF2B5EF4-FFF2-40B4-BE49-F238E27FC236}">
                <a16:creationId xmlns:a16="http://schemas.microsoft.com/office/drawing/2014/main" id="{9F48B10A-8D46-BBDA-24AA-26EFA7395422}"/>
              </a:ext>
            </a:extLst>
          </p:cNvPr>
          <p:cNvSpPr txBox="1">
            <a:spLocks/>
          </p:cNvSpPr>
          <p:nvPr/>
        </p:nvSpPr>
        <p:spPr>
          <a:xfrm>
            <a:off x="1157844" y="2131085"/>
            <a:ext cx="2723042" cy="3985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32104">
              <a:spcBef>
                <a:spcPts val="910"/>
              </a:spcBef>
              <a:buNone/>
            </a:pPr>
            <a:r>
              <a:rPr lang="en-US" sz="5400" b="1" kern="1200" dirty="0">
                <a:solidFill>
                  <a:schemeClr val="tx1"/>
                </a:solidFill>
                <a:latin typeface="+mn-lt"/>
                <a:ea typeface="+mn-ea"/>
                <a:cs typeface="+mn-cs"/>
              </a:rPr>
              <a:t>Good</a:t>
            </a:r>
          </a:p>
          <a:p>
            <a:pPr marL="0" indent="0">
              <a:buNone/>
            </a:pPr>
            <a:endParaRPr lang="en-US" dirty="0"/>
          </a:p>
        </p:txBody>
      </p:sp>
    </p:spTree>
    <p:extLst>
      <p:ext uri="{BB962C8B-B14F-4D97-AF65-F5344CB8AC3E}">
        <p14:creationId xmlns:p14="http://schemas.microsoft.com/office/powerpoint/2010/main" val="2282817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967B60-27DC-256C-9C6F-7A2D8F681855}"/>
              </a:ext>
            </a:extLst>
          </p:cNvPr>
          <p:cNvSpPr>
            <a:spLocks noGrp="1"/>
          </p:cNvSpPr>
          <p:nvPr>
            <p:ph type="title"/>
          </p:nvPr>
        </p:nvSpPr>
        <p:spPr>
          <a:xfrm>
            <a:off x="6981825" y="1641752"/>
            <a:ext cx="4391024" cy="1323439"/>
          </a:xfrm>
        </p:spPr>
        <p:txBody>
          <a:bodyPr anchor="t">
            <a:normAutofit/>
          </a:bodyPr>
          <a:lstStyle/>
          <a:p>
            <a:r>
              <a:rPr lang="en-US" sz="4000" dirty="0">
                <a:solidFill>
                  <a:schemeClr val="bg1"/>
                </a:solidFill>
              </a:rPr>
              <a:t>Finding#2</a:t>
            </a:r>
            <a:br>
              <a:rPr lang="en-US" sz="4000" dirty="0">
                <a:solidFill>
                  <a:schemeClr val="bg1"/>
                </a:solidFill>
              </a:rPr>
            </a:br>
            <a:r>
              <a:rPr lang="en-US" sz="4000" dirty="0">
                <a:solidFill>
                  <a:schemeClr val="bg1"/>
                </a:solidFill>
              </a:rPr>
              <a:t>Dallas Air Quality</a:t>
            </a:r>
          </a:p>
        </p:txBody>
      </p:sp>
      <p:pic>
        <p:nvPicPr>
          <p:cNvPr id="5" name="Picture 4" descr="Large skydiving group mid-air">
            <a:extLst>
              <a:ext uri="{FF2B5EF4-FFF2-40B4-BE49-F238E27FC236}">
                <a16:creationId xmlns:a16="http://schemas.microsoft.com/office/drawing/2014/main" id="{D202CF52-952F-3120-0112-85C9961859B3}"/>
              </a:ext>
            </a:extLst>
          </p:cNvPr>
          <p:cNvPicPr>
            <a:picLocks noChangeAspect="1"/>
          </p:cNvPicPr>
          <p:nvPr/>
        </p:nvPicPr>
        <p:blipFill rotWithShape="1">
          <a:blip r:embed="rId2"/>
          <a:srcRect l="12985" r="12208" b="1"/>
          <a:stretch/>
        </p:blipFill>
        <p:spPr>
          <a:xfrm>
            <a:off x="827088" y="1498600"/>
            <a:ext cx="5260975" cy="467677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grpSp>
        <p:nvGrpSpPr>
          <p:cNvPr id="18" name="Group 17">
            <a:extLst>
              <a:ext uri="{FF2B5EF4-FFF2-40B4-BE49-F238E27FC236}">
                <a16:creationId xmlns:a16="http://schemas.microsoft.com/office/drawing/2014/main" id="{0EAC7AFE-68C0-41EB-A1C7-108E60D7C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8" y="4795537"/>
            <a:ext cx="5260975" cy="1410656"/>
            <a:chOff x="827088" y="4795537"/>
            <a:chExt cx="5260975" cy="1410656"/>
          </a:xfrm>
        </p:grpSpPr>
        <p:sp>
          <p:nvSpPr>
            <p:cNvPr id="19" name="Freeform: Shape 18">
              <a:extLst>
                <a:ext uri="{FF2B5EF4-FFF2-40B4-BE49-F238E27FC236}">
                  <a16:creationId xmlns:a16="http://schemas.microsoft.com/office/drawing/2014/main" id="{127393A7-D6DA-410B-8699-AA56B57BF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8EC44C88-69E3-42EE-86E8-9B45F712B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F2B191B4-6137-C2A4-10B7-80427B98D2E0}"/>
              </a:ext>
            </a:extLst>
          </p:cNvPr>
          <p:cNvSpPr>
            <a:spLocks noGrp="1"/>
          </p:cNvSpPr>
          <p:nvPr>
            <p:ph idx="1"/>
          </p:nvPr>
        </p:nvSpPr>
        <p:spPr>
          <a:xfrm>
            <a:off x="6981826" y="3146400"/>
            <a:ext cx="4391024" cy="2682000"/>
          </a:xfrm>
        </p:spPr>
        <p:txBody>
          <a:bodyPr>
            <a:normAutofit/>
          </a:bodyPr>
          <a:lstStyle/>
          <a:p>
            <a:r>
              <a:rPr lang="en-US" sz="1700">
                <a:solidFill>
                  <a:schemeClr val="bg1">
                    <a:alpha val="80000"/>
                  </a:schemeClr>
                </a:solidFill>
              </a:rPr>
              <a:t>Downtown Dallas has a moderate Air Quality Index value of 70</a:t>
            </a:r>
          </a:p>
          <a:p>
            <a:r>
              <a:rPr lang="en-US" sz="1700">
                <a:solidFill>
                  <a:schemeClr val="bg1">
                    <a:alpha val="80000"/>
                  </a:schemeClr>
                </a:solidFill>
              </a:rPr>
              <a:t>Celina,TX which is only 50 miles north of downtown Dallas has a much lower AQI value of 39 which makes it fall under the “Good” Air Quality category</a:t>
            </a:r>
          </a:p>
          <a:p>
            <a:r>
              <a:rPr lang="en-US" sz="1700">
                <a:solidFill>
                  <a:schemeClr val="bg1">
                    <a:alpha val="80000"/>
                  </a:schemeClr>
                </a:solidFill>
              </a:rPr>
              <a:t>This shows how AQI values are higher in bigger cities compared to more rural areas</a:t>
            </a:r>
          </a:p>
        </p:txBody>
      </p:sp>
    </p:spTree>
    <p:extLst>
      <p:ext uri="{BB962C8B-B14F-4D97-AF65-F5344CB8AC3E}">
        <p14:creationId xmlns:p14="http://schemas.microsoft.com/office/powerpoint/2010/main" val="1223224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A449DF60-21CC-0AEE-4C63-9C7F19A18D69}"/>
              </a:ext>
            </a:extLst>
          </p:cNvPr>
          <p:cNvPicPr>
            <a:picLocks noChangeAspect="1"/>
          </p:cNvPicPr>
          <p:nvPr/>
        </p:nvPicPr>
        <p:blipFill rotWithShape="1">
          <a:blip r:embed="rId2"/>
          <a:srcRect t="2050" r="-1" b="-1"/>
          <a:stretch/>
        </p:blipFill>
        <p:spPr>
          <a:xfrm>
            <a:off x="-1" y="10"/>
            <a:ext cx="7370057" cy="6857990"/>
          </a:xfrm>
          <a:prstGeom prst="rect">
            <a:avLst/>
          </a:prstGeom>
        </p:spPr>
      </p:pic>
      <p:pic>
        <p:nvPicPr>
          <p:cNvPr id="8" name="Picture 7">
            <a:extLst>
              <a:ext uri="{FF2B5EF4-FFF2-40B4-BE49-F238E27FC236}">
                <a16:creationId xmlns:a16="http://schemas.microsoft.com/office/drawing/2014/main" id="{C01A8266-5218-5F7B-15B2-16FCF7657396}"/>
              </a:ext>
            </a:extLst>
          </p:cNvPr>
          <p:cNvPicPr>
            <a:picLocks noChangeAspect="1"/>
          </p:cNvPicPr>
          <p:nvPr/>
        </p:nvPicPr>
        <p:blipFill rotWithShape="1">
          <a:blip r:embed="rId3"/>
          <a:srcRect l="8142" r="13578" b="-2"/>
          <a:stretch/>
        </p:blipFill>
        <p:spPr>
          <a:xfrm>
            <a:off x="7534656" y="1"/>
            <a:ext cx="4657344" cy="3346704"/>
          </a:xfrm>
          <a:prstGeom prst="rect">
            <a:avLst/>
          </a:prstGeom>
        </p:spPr>
      </p:pic>
      <p:pic>
        <p:nvPicPr>
          <p:cNvPr id="7" name="Picture 6">
            <a:extLst>
              <a:ext uri="{FF2B5EF4-FFF2-40B4-BE49-F238E27FC236}">
                <a16:creationId xmlns:a16="http://schemas.microsoft.com/office/drawing/2014/main" id="{CF5A6B64-3EE1-C331-4BDA-797FB1BF65CC}"/>
              </a:ext>
            </a:extLst>
          </p:cNvPr>
          <p:cNvPicPr>
            <a:picLocks noChangeAspect="1"/>
          </p:cNvPicPr>
          <p:nvPr/>
        </p:nvPicPr>
        <p:blipFill rotWithShape="1">
          <a:blip r:embed="rId4"/>
          <a:srcRect t="4189" r="-3" b="-3"/>
          <a:stretch/>
        </p:blipFill>
        <p:spPr>
          <a:xfrm>
            <a:off x="7534654" y="3511296"/>
            <a:ext cx="4657346" cy="3346704"/>
          </a:xfrm>
          <a:prstGeom prst="rect">
            <a:avLst/>
          </a:prstGeom>
        </p:spPr>
      </p:pic>
    </p:spTree>
    <p:extLst>
      <p:ext uri="{BB962C8B-B14F-4D97-AF65-F5344CB8AC3E}">
        <p14:creationId xmlns:p14="http://schemas.microsoft.com/office/powerpoint/2010/main" val="1613583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76B45835-3DB7-4D95-9290-E7C2C3AD13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4" name="Oval 23">
              <a:extLst>
                <a:ext uri="{FF2B5EF4-FFF2-40B4-BE49-F238E27FC236}">
                  <a16:creationId xmlns:a16="http://schemas.microsoft.com/office/drawing/2014/main" id="{4BA86C3D-5E02-4EC9-A07B-6786E96EC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A1BCCA4-FEFE-4004-9DD5-96DC53BFB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9025533-FEDC-498B-B634-AACB9C542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BCB9B21-6FC4-4E75-9B78-CBF710766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265F2E95-7169-4456-9FD1-FD404A2B1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C39C303-7680-46A4-83C1-D77C74DEA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4" name="Straight Connector 33">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2" name="Straight Connector 41">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0A383DF-2F2B-C3F1-28E2-03114EC8247C}"/>
              </a:ext>
            </a:extLst>
          </p:cNvPr>
          <p:cNvSpPr>
            <a:spLocks noGrp="1"/>
          </p:cNvSpPr>
          <p:nvPr>
            <p:ph type="title"/>
          </p:nvPr>
        </p:nvSpPr>
        <p:spPr>
          <a:xfrm>
            <a:off x="630936" y="4018137"/>
            <a:ext cx="4550664" cy="2129586"/>
          </a:xfrm>
          <a:noFill/>
        </p:spPr>
        <p:txBody>
          <a:bodyPr anchor="t">
            <a:normAutofit/>
          </a:bodyPr>
          <a:lstStyle/>
          <a:p>
            <a:r>
              <a:rPr lang="en-US" sz="4800">
                <a:solidFill>
                  <a:schemeClr val="bg1"/>
                </a:solidFill>
              </a:rPr>
              <a:t>Finding#3 </a:t>
            </a:r>
            <a:br>
              <a:rPr lang="en-US" sz="4800">
                <a:solidFill>
                  <a:schemeClr val="bg1"/>
                </a:solidFill>
              </a:rPr>
            </a:br>
            <a:r>
              <a:rPr lang="en-US" sz="4800">
                <a:solidFill>
                  <a:schemeClr val="bg1"/>
                </a:solidFill>
              </a:rPr>
              <a:t>Argentina</a:t>
            </a:r>
          </a:p>
        </p:txBody>
      </p:sp>
      <p:pic>
        <p:nvPicPr>
          <p:cNvPr id="7" name="Picture 6">
            <a:extLst>
              <a:ext uri="{FF2B5EF4-FFF2-40B4-BE49-F238E27FC236}">
                <a16:creationId xmlns:a16="http://schemas.microsoft.com/office/drawing/2014/main" id="{91D85193-07F3-1575-87E5-29AFB3B9C7EE}"/>
              </a:ext>
            </a:extLst>
          </p:cNvPr>
          <p:cNvPicPr>
            <a:picLocks noChangeAspect="1"/>
          </p:cNvPicPr>
          <p:nvPr/>
        </p:nvPicPr>
        <p:blipFill rotWithShape="1">
          <a:blip r:embed="rId2"/>
          <a:srcRect r="3" b="8937"/>
          <a:stretch/>
        </p:blipFill>
        <p:spPr>
          <a:xfrm>
            <a:off x="626592" y="344770"/>
            <a:ext cx="4573404" cy="3490370"/>
          </a:xfrm>
          <a:prstGeom prst="rect">
            <a:avLst/>
          </a:prstGeom>
        </p:spPr>
      </p:pic>
      <p:grpSp>
        <p:nvGrpSpPr>
          <p:cNvPr id="47" name="Group 46">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8" name="Straight Connector 47">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0340C4D3-2DA0-69DD-D089-9E77290BB3CF}"/>
              </a:ext>
            </a:extLst>
          </p:cNvPr>
          <p:cNvPicPr>
            <a:picLocks noChangeAspect="1"/>
          </p:cNvPicPr>
          <p:nvPr/>
        </p:nvPicPr>
        <p:blipFill rotWithShape="1">
          <a:blip r:embed="rId3"/>
          <a:srcRect l="4850" r="19612" b="2"/>
          <a:stretch/>
        </p:blipFill>
        <p:spPr>
          <a:xfrm>
            <a:off x="5470050" y="341641"/>
            <a:ext cx="5992303" cy="3490370"/>
          </a:xfrm>
          <a:prstGeom prst="rect">
            <a:avLst/>
          </a:prstGeom>
        </p:spPr>
      </p:pic>
      <p:sp>
        <p:nvSpPr>
          <p:cNvPr id="3" name="Content Placeholder 2">
            <a:extLst>
              <a:ext uri="{FF2B5EF4-FFF2-40B4-BE49-F238E27FC236}">
                <a16:creationId xmlns:a16="http://schemas.microsoft.com/office/drawing/2014/main" id="{A74AB0F4-5A31-A1D3-B851-71637FCECBDC}"/>
              </a:ext>
            </a:extLst>
          </p:cNvPr>
          <p:cNvSpPr>
            <a:spLocks noGrp="1"/>
          </p:cNvSpPr>
          <p:nvPr>
            <p:ph idx="1"/>
          </p:nvPr>
        </p:nvSpPr>
        <p:spPr>
          <a:xfrm>
            <a:off x="5486080" y="4018143"/>
            <a:ext cx="5994666" cy="2129599"/>
          </a:xfrm>
          <a:noFill/>
        </p:spPr>
        <p:txBody>
          <a:bodyPr anchor="t">
            <a:normAutofit/>
          </a:bodyPr>
          <a:lstStyle/>
          <a:p>
            <a:r>
              <a:rPr lang="en-US" sz="1800">
                <a:solidFill>
                  <a:schemeClr val="bg1"/>
                </a:solidFill>
              </a:rPr>
              <a:t>84.7% of Cities in Argentina fall under the “Good” Air Quality Category</a:t>
            </a:r>
          </a:p>
          <a:p>
            <a:r>
              <a:rPr lang="en-US" sz="1800">
                <a:solidFill>
                  <a:schemeClr val="bg1"/>
                </a:solidFill>
              </a:rPr>
              <a:t>The City with the worst AQI value rating is Villeta which has a rating of  90 (Moderate Air Quality)</a:t>
            </a:r>
          </a:p>
        </p:txBody>
      </p:sp>
    </p:spTree>
    <p:extLst>
      <p:ext uri="{BB962C8B-B14F-4D97-AF65-F5344CB8AC3E}">
        <p14:creationId xmlns:p14="http://schemas.microsoft.com/office/powerpoint/2010/main" val="156358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7BE2B-8D3E-BF2A-0569-AADCE76F53AC}"/>
              </a:ext>
            </a:extLst>
          </p:cNvPr>
          <p:cNvSpPr>
            <a:spLocks noGrp="1"/>
          </p:cNvSpPr>
          <p:nvPr>
            <p:ph type="title"/>
          </p:nvPr>
        </p:nvSpPr>
        <p:spPr/>
        <p:txBody>
          <a:bodyPr/>
          <a:lstStyle/>
          <a:p>
            <a:r>
              <a:rPr lang="en-US" dirty="0"/>
              <a:t>Finding#4</a:t>
            </a:r>
          </a:p>
        </p:txBody>
      </p:sp>
      <p:sp>
        <p:nvSpPr>
          <p:cNvPr id="3" name="Content Placeholder 2">
            <a:extLst>
              <a:ext uri="{FF2B5EF4-FFF2-40B4-BE49-F238E27FC236}">
                <a16:creationId xmlns:a16="http://schemas.microsoft.com/office/drawing/2014/main" id="{BEF07AC8-2A64-FF8D-25FA-ACA8113B560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02108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4A3CB425-28EA-2A89-BBE6-D07052EF1935}"/>
              </a:ext>
            </a:extLst>
          </p:cNvPr>
          <p:cNvPicPr>
            <a:picLocks noGrp="1" noChangeAspect="1"/>
          </p:cNvPicPr>
          <p:nvPr>
            <p:ph idx="1"/>
          </p:nvPr>
        </p:nvPicPr>
        <p:blipFill rotWithShape="1">
          <a:blip r:embed="rId2"/>
          <a:srcRect l="5884" r="-1" b="-1"/>
          <a:stretch/>
        </p:blipFill>
        <p:spPr>
          <a:xfrm>
            <a:off x="1" y="10"/>
            <a:ext cx="9669642" cy="6857990"/>
          </a:xfrm>
          <a:prstGeom prst="rect">
            <a:avLst/>
          </a:prstGeom>
        </p:spPr>
      </p:pic>
      <p:sp>
        <p:nvSpPr>
          <p:cNvPr id="16" name="Rectangle 15">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2AD41D-0983-CF9C-593A-B905B8A61BF2}"/>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r>
              <a:rPr lang="en-US" sz="4800" dirty="0">
                <a:solidFill>
                  <a:schemeClr val="bg1"/>
                </a:solidFill>
              </a:rPr>
              <a:t>Conclusions</a:t>
            </a:r>
          </a:p>
        </p:txBody>
      </p:sp>
    </p:spTree>
    <p:extLst>
      <p:ext uri="{BB962C8B-B14F-4D97-AF65-F5344CB8AC3E}">
        <p14:creationId xmlns:p14="http://schemas.microsoft.com/office/powerpoint/2010/main" val="3429219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3163C-9B37-8216-AB29-174FB9FDCC2F}"/>
              </a:ext>
            </a:extLst>
          </p:cNvPr>
          <p:cNvSpPr>
            <a:spLocks noGrp="1"/>
          </p:cNvSpPr>
          <p:nvPr>
            <p:ph type="title"/>
          </p:nvPr>
        </p:nvSpPr>
        <p:spPr/>
        <p:txBody>
          <a:bodyPr>
            <a:normAutofit/>
          </a:bodyPr>
          <a:lstStyle/>
          <a:p>
            <a:r>
              <a:rPr lang="en-US" sz="6600" b="1" dirty="0">
                <a:solidFill>
                  <a:schemeClr val="bg1"/>
                </a:solidFill>
              </a:rPr>
              <a:t>Limitations/Bias</a:t>
            </a:r>
          </a:p>
        </p:txBody>
      </p:sp>
      <p:graphicFrame>
        <p:nvGraphicFramePr>
          <p:cNvPr id="6" name="Content Placeholder 2">
            <a:extLst>
              <a:ext uri="{FF2B5EF4-FFF2-40B4-BE49-F238E27FC236}">
                <a16:creationId xmlns:a16="http://schemas.microsoft.com/office/drawing/2014/main" id="{77944BA7-E276-AEC5-4B2E-EF11DBDE48E0}"/>
              </a:ext>
            </a:extLst>
          </p:cNvPr>
          <p:cNvGraphicFramePr>
            <a:graphicFrameLocks noGrp="1"/>
          </p:cNvGraphicFramePr>
          <p:nvPr>
            <p:ph idx="1"/>
            <p:extLst>
              <p:ext uri="{D42A27DB-BD31-4B8C-83A1-F6EECF244321}">
                <p14:modId xmlns:p14="http://schemas.microsoft.com/office/powerpoint/2010/main" val="1825435373"/>
              </p:ext>
            </p:extLst>
          </p:nvPr>
        </p:nvGraphicFramePr>
        <p:xfrm>
          <a:off x="838200" y="85328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A person reading a book&#10;&#10;Description automatically generated">
            <a:extLst>
              <a:ext uri="{FF2B5EF4-FFF2-40B4-BE49-F238E27FC236}">
                <a16:creationId xmlns:a16="http://schemas.microsoft.com/office/drawing/2014/main" id="{3D8BF4F1-F0F5-80A0-D0B3-3422980BD6E6}"/>
              </a:ext>
            </a:extLst>
          </p:cNvPr>
          <p:cNvPicPr>
            <a:picLocks noChangeAspect="1"/>
          </p:cNvPicPr>
          <p:nvPr/>
        </p:nvPicPr>
        <p:blipFill>
          <a:blip r:embed="rId7"/>
          <a:stretch>
            <a:fillRect/>
          </a:stretch>
        </p:blipFill>
        <p:spPr>
          <a:xfrm>
            <a:off x="3266454" y="2420758"/>
            <a:ext cx="5659092" cy="4437242"/>
          </a:xfrm>
          <a:prstGeom prst="rect">
            <a:avLst/>
          </a:prstGeom>
        </p:spPr>
      </p:pic>
    </p:spTree>
    <p:extLst>
      <p:ext uri="{BB962C8B-B14F-4D97-AF65-F5344CB8AC3E}">
        <p14:creationId xmlns:p14="http://schemas.microsoft.com/office/powerpoint/2010/main" val="2136425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5D4E-0B47-09C8-1EDD-DE3B735FC1BC}"/>
              </a:ext>
            </a:extLst>
          </p:cNvPr>
          <p:cNvSpPr>
            <a:spLocks noGrp="1"/>
          </p:cNvSpPr>
          <p:nvPr>
            <p:ph type="title"/>
          </p:nvPr>
        </p:nvSpPr>
        <p:spPr/>
        <p:txBody>
          <a:bodyPr>
            <a:normAutofit/>
          </a:bodyPr>
          <a:lstStyle/>
          <a:p>
            <a:r>
              <a:rPr lang="en-US" sz="6000" b="1">
                <a:solidFill>
                  <a:schemeClr val="bg1"/>
                </a:solidFill>
              </a:rPr>
              <a:t>Future Work</a:t>
            </a:r>
            <a:endParaRPr lang="en-US" sz="6000" b="1" dirty="0">
              <a:solidFill>
                <a:schemeClr val="bg1"/>
              </a:solidFill>
            </a:endParaRPr>
          </a:p>
        </p:txBody>
      </p:sp>
      <p:sp>
        <p:nvSpPr>
          <p:cNvPr id="3" name="Content Placeholder 2">
            <a:extLst>
              <a:ext uri="{FF2B5EF4-FFF2-40B4-BE49-F238E27FC236}">
                <a16:creationId xmlns:a16="http://schemas.microsoft.com/office/drawing/2014/main" id="{CC4AF60C-F235-1D2D-D4EE-FC0C79C83BA1}"/>
              </a:ext>
            </a:extLst>
          </p:cNvPr>
          <p:cNvSpPr>
            <a:spLocks noGrp="1"/>
          </p:cNvSpPr>
          <p:nvPr>
            <p:ph idx="1"/>
          </p:nvPr>
        </p:nvSpPr>
        <p:spPr>
          <a:xfrm>
            <a:off x="838200" y="1825625"/>
            <a:ext cx="4381500" cy="4351338"/>
          </a:xfrm>
        </p:spPr>
        <p:txBody>
          <a:bodyPr>
            <a:normAutofit fontScale="92500" lnSpcReduction="20000"/>
          </a:bodyPr>
          <a:lstStyle/>
          <a:p>
            <a:pPr marL="0" indent="0">
              <a:buNone/>
            </a:pPr>
            <a:r>
              <a:rPr lang="en-US">
                <a:solidFill>
                  <a:schemeClr val="bg1"/>
                </a:solidFill>
              </a:rPr>
              <a:t>Can AQI readings fluctuate during the same day?</a:t>
            </a:r>
          </a:p>
          <a:p>
            <a:pPr marL="0" indent="0">
              <a:buNone/>
            </a:pPr>
            <a:r>
              <a:rPr lang="en-US">
                <a:solidFill>
                  <a:schemeClr val="bg1"/>
                </a:solidFill>
              </a:rPr>
              <a:t>Does temperature have an effect of AQI values?</a:t>
            </a:r>
          </a:p>
          <a:p>
            <a:pPr marL="0" indent="0">
              <a:buNone/>
            </a:pPr>
            <a:r>
              <a:rPr lang="en-US">
                <a:solidFill>
                  <a:schemeClr val="bg1"/>
                </a:solidFill>
              </a:rPr>
              <a:t>What age range is more sensitive to bad Air Quality?</a:t>
            </a:r>
          </a:p>
          <a:p>
            <a:pPr marL="0" indent="0">
              <a:buNone/>
            </a:pPr>
            <a:r>
              <a:rPr lang="en-US">
                <a:solidFill>
                  <a:schemeClr val="bg1"/>
                </a:solidFill>
              </a:rPr>
              <a:t>Which Country has been the most successful in improving their overall air quality?</a:t>
            </a:r>
          </a:p>
          <a:p>
            <a:pPr marL="0" indent="0">
              <a:buNone/>
            </a:pPr>
            <a:r>
              <a:rPr lang="en-US">
                <a:solidFill>
                  <a:schemeClr val="bg1"/>
                </a:solidFill>
              </a:rPr>
              <a:t>What industries are being more proactive in implementing solutions?</a:t>
            </a:r>
            <a:endParaRPr lang="en-US" dirty="0">
              <a:solidFill>
                <a:schemeClr val="bg1"/>
              </a:solidFill>
            </a:endParaRPr>
          </a:p>
        </p:txBody>
      </p:sp>
      <p:pic>
        <p:nvPicPr>
          <p:cNvPr id="4" name="Picture 3">
            <a:extLst>
              <a:ext uri="{FF2B5EF4-FFF2-40B4-BE49-F238E27FC236}">
                <a16:creationId xmlns:a16="http://schemas.microsoft.com/office/drawing/2014/main" id="{A0228750-ACCA-6D68-DA5A-1ABB9CF07582}"/>
              </a:ext>
            </a:extLst>
          </p:cNvPr>
          <p:cNvPicPr>
            <a:picLocks noChangeAspect="1"/>
          </p:cNvPicPr>
          <p:nvPr/>
        </p:nvPicPr>
        <p:blipFill>
          <a:blip r:embed="rId2"/>
          <a:stretch>
            <a:fillRect/>
          </a:stretch>
        </p:blipFill>
        <p:spPr>
          <a:xfrm>
            <a:off x="5219700" y="828880"/>
            <a:ext cx="6831211" cy="5663995"/>
          </a:xfrm>
          <a:prstGeom prst="rect">
            <a:avLst/>
          </a:prstGeom>
        </p:spPr>
      </p:pic>
    </p:spTree>
    <p:extLst>
      <p:ext uri="{BB962C8B-B14F-4D97-AF65-F5344CB8AC3E}">
        <p14:creationId xmlns:p14="http://schemas.microsoft.com/office/powerpoint/2010/main" val="3246962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8A6D7C-30EB-4D63-AF79-BE1378DB2793}"/>
              </a:ext>
            </a:extLst>
          </p:cNvPr>
          <p:cNvSpPr>
            <a:spLocks noGrp="1"/>
          </p:cNvSpPr>
          <p:nvPr>
            <p:ph type="title"/>
          </p:nvPr>
        </p:nvSpPr>
        <p:spPr>
          <a:xfrm>
            <a:off x="6803409" y="762001"/>
            <a:ext cx="4156512" cy="1708244"/>
          </a:xfrm>
        </p:spPr>
        <p:txBody>
          <a:bodyPr anchor="ctr">
            <a:normAutofit/>
          </a:bodyPr>
          <a:lstStyle/>
          <a:p>
            <a:r>
              <a:rPr lang="en-US" sz="4000"/>
              <a:t>Image Links</a:t>
            </a:r>
          </a:p>
        </p:txBody>
      </p:sp>
      <p:pic>
        <p:nvPicPr>
          <p:cNvPr id="4" name="Picture 3">
            <a:extLst>
              <a:ext uri="{FF2B5EF4-FFF2-40B4-BE49-F238E27FC236}">
                <a16:creationId xmlns:a16="http://schemas.microsoft.com/office/drawing/2014/main" id="{A150A3E0-4451-75E4-AEF7-69E694FF0797}"/>
              </a:ext>
            </a:extLst>
          </p:cNvPr>
          <p:cNvPicPr>
            <a:picLocks noChangeAspect="1"/>
          </p:cNvPicPr>
          <p:nvPr/>
        </p:nvPicPr>
        <p:blipFill rotWithShape="1">
          <a:blip r:embed="rId2"/>
          <a:srcRect l="38140" r="11860"/>
          <a:stretch/>
        </p:blipFill>
        <p:spPr>
          <a:xfrm>
            <a:off x="-1" y="-2"/>
            <a:ext cx="6096001" cy="6858002"/>
          </a:xfrm>
          <a:prstGeom prst="rect">
            <a:avLst/>
          </a:prstGeom>
        </p:spPr>
      </p:pic>
      <p:sp>
        <p:nvSpPr>
          <p:cNvPr id="3" name="Content Placeholder 2">
            <a:extLst>
              <a:ext uri="{FF2B5EF4-FFF2-40B4-BE49-F238E27FC236}">
                <a16:creationId xmlns:a16="http://schemas.microsoft.com/office/drawing/2014/main" id="{25D78B72-D38D-0990-FC13-7D23550EE89A}"/>
              </a:ext>
            </a:extLst>
          </p:cNvPr>
          <p:cNvSpPr>
            <a:spLocks noGrp="1"/>
          </p:cNvSpPr>
          <p:nvPr>
            <p:ph idx="1"/>
          </p:nvPr>
        </p:nvSpPr>
        <p:spPr>
          <a:xfrm>
            <a:off x="6803409" y="2470245"/>
            <a:ext cx="4156512" cy="3769835"/>
          </a:xfrm>
        </p:spPr>
        <p:txBody>
          <a:bodyPr anchor="ctr">
            <a:normAutofit lnSpcReduction="10000"/>
          </a:bodyPr>
          <a:lstStyle/>
          <a:p>
            <a:r>
              <a:rPr lang="en-US" sz="1300" dirty="0">
                <a:hlinkClick r:id="rId3"/>
              </a:rPr>
              <a:t>https://www.news-medical.net/news/20230822/Can-air-pollution-shape-adolescent-brain-development-New-study-reveals-sex-specific-effects-of-PM25-NO2-and-O3-on-white-matter-microstructure.aspx</a:t>
            </a:r>
            <a:endParaRPr lang="en-US" sz="1300" dirty="0"/>
          </a:p>
          <a:p>
            <a:r>
              <a:rPr lang="en-US" sz="1300" dirty="0">
                <a:hlinkClick r:id="rId4"/>
              </a:rPr>
              <a:t>https://medium.com/mobile-development-group/lookout-air-quality-index-app-a59885eec085</a:t>
            </a:r>
            <a:endParaRPr lang="en-US" sz="1300" dirty="0"/>
          </a:p>
          <a:p>
            <a:r>
              <a:rPr lang="en-US" sz="1300" dirty="0">
                <a:hlinkClick r:id="rId5"/>
              </a:rPr>
              <a:t>https://www.lgnewsroom.com/2023/10/analyzing-and-managing-air-pollutants-to-create-better-life-for-all/</a:t>
            </a:r>
            <a:endParaRPr lang="en-US" sz="1300" dirty="0"/>
          </a:p>
          <a:p>
            <a:r>
              <a:rPr lang="en-US" sz="1300" dirty="0">
                <a:hlinkClick r:id="rId6"/>
              </a:rPr>
              <a:t>https://www.latimes.com/california/newsletter/2023-04-20/air-pollution-2023-essential-california-essential-california</a:t>
            </a:r>
            <a:endParaRPr lang="en-US" sz="1300" dirty="0"/>
          </a:p>
          <a:p>
            <a:r>
              <a:rPr lang="en-US" sz="1300" dirty="0">
                <a:hlinkClick r:id="rId7"/>
              </a:rPr>
              <a:t>https://genv.org/causes-of-air-pollution/</a:t>
            </a:r>
            <a:endParaRPr lang="en-US" sz="1300" dirty="0"/>
          </a:p>
          <a:p>
            <a:r>
              <a:rPr lang="en-US" sz="1300" dirty="0">
                <a:hlinkClick r:id="rId8"/>
              </a:rPr>
              <a:t>https://www.thelandofem.com/blog/2022/3/30/tox-in-the-land-carbon-monoxide</a:t>
            </a:r>
            <a:endParaRPr lang="en-US" sz="1300" dirty="0"/>
          </a:p>
          <a:p>
            <a:r>
              <a:rPr lang="en-US" sz="1300" dirty="0">
                <a:hlinkClick r:id="rId9"/>
              </a:rPr>
              <a:t>https://www.uia-initiative.eu/en/air-quality</a:t>
            </a:r>
            <a:endParaRPr lang="en-US" sz="1300" dirty="0"/>
          </a:p>
          <a:p>
            <a:endParaRPr lang="en-US" sz="1300" dirty="0"/>
          </a:p>
        </p:txBody>
      </p:sp>
    </p:spTree>
    <p:extLst>
      <p:ext uri="{BB962C8B-B14F-4D97-AF65-F5344CB8AC3E}">
        <p14:creationId xmlns:p14="http://schemas.microsoft.com/office/powerpoint/2010/main" val="2349356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985EC1-92AD-95E0-F2D3-1D86377305B0}"/>
              </a:ext>
            </a:extLst>
          </p:cNvPr>
          <p:cNvSpPr>
            <a:spLocks noGrp="1"/>
          </p:cNvSpPr>
          <p:nvPr>
            <p:ph type="title"/>
          </p:nvPr>
        </p:nvSpPr>
        <p:spPr>
          <a:xfrm>
            <a:off x="6657715" y="467271"/>
            <a:ext cx="4195674" cy="2052522"/>
          </a:xfrm>
        </p:spPr>
        <p:txBody>
          <a:bodyPr anchor="b">
            <a:normAutofit/>
          </a:bodyPr>
          <a:lstStyle/>
          <a:p>
            <a:r>
              <a:rPr lang="en-US" sz="5600" dirty="0">
                <a:solidFill>
                  <a:schemeClr val="bg1"/>
                </a:solidFill>
              </a:rPr>
              <a:t>Team 2 Members</a:t>
            </a:r>
          </a:p>
        </p:txBody>
      </p:sp>
      <p:sp>
        <p:nvSpPr>
          <p:cNvPr id="18" name="Oval 17">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6D9CCD6-CFD4-712B-FA9E-1BE9CC053248}"/>
              </a:ext>
            </a:extLst>
          </p:cNvPr>
          <p:cNvPicPr>
            <a:picLocks noChangeAspect="1"/>
          </p:cNvPicPr>
          <p:nvPr/>
        </p:nvPicPr>
        <p:blipFill rotWithShape="1">
          <a:blip r:embed="rId2"/>
          <a:srcRect l="1822" r="31427"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20"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5"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B548608F-3E29-BB82-A063-A542F112B205}"/>
              </a:ext>
            </a:extLst>
          </p:cNvPr>
          <p:cNvSpPr>
            <a:spLocks noGrp="1"/>
          </p:cNvSpPr>
          <p:nvPr>
            <p:ph idx="1"/>
          </p:nvPr>
        </p:nvSpPr>
        <p:spPr>
          <a:xfrm>
            <a:off x="6657715" y="2990818"/>
            <a:ext cx="4195673" cy="2913872"/>
          </a:xfrm>
        </p:spPr>
        <p:txBody>
          <a:bodyPr anchor="t">
            <a:normAutofit/>
          </a:bodyPr>
          <a:lstStyle/>
          <a:p>
            <a:r>
              <a:rPr lang="en-US" sz="2000" dirty="0">
                <a:solidFill>
                  <a:schemeClr val="bg1">
                    <a:alpha val="80000"/>
                  </a:schemeClr>
                </a:solidFill>
                <a:effectLst/>
                <a:latin typeface="+mj-lt"/>
                <a:ea typeface="Times New Roman" panose="02020603050405020304" pitchFamily="18" charset="0"/>
              </a:rPr>
              <a:t>Misha </a:t>
            </a:r>
            <a:r>
              <a:rPr lang="en-US" sz="2000" dirty="0" err="1">
                <a:solidFill>
                  <a:schemeClr val="bg1">
                    <a:alpha val="80000"/>
                  </a:schemeClr>
                </a:solidFill>
                <a:effectLst/>
                <a:latin typeface="+mj-lt"/>
                <a:ea typeface="Times New Roman" panose="02020603050405020304" pitchFamily="18" charset="0"/>
              </a:rPr>
              <a:t>Borunda</a:t>
            </a:r>
            <a:endParaRPr lang="en-US" sz="2000" dirty="0">
              <a:solidFill>
                <a:schemeClr val="bg1">
                  <a:alpha val="80000"/>
                </a:schemeClr>
              </a:solidFill>
              <a:latin typeface="+mj-lt"/>
              <a:ea typeface="Times New Roman" panose="02020603050405020304" pitchFamily="18" charset="0"/>
            </a:endParaRPr>
          </a:p>
          <a:p>
            <a:r>
              <a:rPr lang="en-US" sz="2000" dirty="0">
                <a:solidFill>
                  <a:schemeClr val="bg1">
                    <a:alpha val="80000"/>
                  </a:schemeClr>
                </a:solidFill>
                <a:effectLst/>
                <a:latin typeface="+mj-lt"/>
                <a:ea typeface="Times New Roman" panose="02020603050405020304" pitchFamily="18" charset="0"/>
              </a:rPr>
              <a:t>Kimberly Childers</a:t>
            </a:r>
          </a:p>
          <a:p>
            <a:r>
              <a:rPr lang="en-US" sz="2000" dirty="0">
                <a:solidFill>
                  <a:schemeClr val="bg1">
                    <a:alpha val="80000"/>
                  </a:schemeClr>
                </a:solidFill>
                <a:effectLst/>
                <a:latin typeface="+mj-lt"/>
                <a:ea typeface="Times New Roman" panose="02020603050405020304" pitchFamily="18" charset="0"/>
              </a:rPr>
              <a:t>Jason Cisneros</a:t>
            </a:r>
          </a:p>
          <a:p>
            <a:r>
              <a:rPr lang="en-US" sz="2000" dirty="0">
                <a:solidFill>
                  <a:schemeClr val="bg1">
                    <a:alpha val="80000"/>
                  </a:schemeClr>
                </a:solidFill>
                <a:effectLst/>
                <a:latin typeface="+mj-lt"/>
                <a:ea typeface="Times New Roman" panose="02020603050405020304" pitchFamily="18" charset="0"/>
              </a:rPr>
              <a:t>Raheem Yusuff</a:t>
            </a:r>
            <a:endParaRPr lang="en-US" sz="2000" dirty="0">
              <a:solidFill>
                <a:schemeClr val="bg1">
                  <a:alpha val="80000"/>
                </a:schemeClr>
              </a:solidFill>
              <a:latin typeface="+mj-lt"/>
              <a:ea typeface="Times New Roman" panose="02020603050405020304" pitchFamily="18" charset="0"/>
            </a:endParaRPr>
          </a:p>
          <a:p>
            <a:r>
              <a:rPr lang="en-US" sz="2000" dirty="0" err="1">
                <a:solidFill>
                  <a:schemeClr val="bg1">
                    <a:alpha val="80000"/>
                  </a:schemeClr>
                </a:solidFill>
                <a:effectLst/>
                <a:latin typeface="+mj-lt"/>
                <a:ea typeface="Times New Roman" panose="02020603050405020304" pitchFamily="18" charset="0"/>
              </a:rPr>
              <a:t>Damarje</a:t>
            </a:r>
            <a:r>
              <a:rPr lang="en-US" sz="2000" dirty="0">
                <a:solidFill>
                  <a:schemeClr val="bg1">
                    <a:alpha val="80000"/>
                  </a:schemeClr>
                </a:solidFill>
                <a:effectLst/>
                <a:latin typeface="+mj-lt"/>
                <a:ea typeface="Times New Roman" panose="02020603050405020304" pitchFamily="18" charset="0"/>
              </a:rPr>
              <a:t> Brown</a:t>
            </a:r>
          </a:p>
          <a:p>
            <a:endParaRPr lang="en-US" sz="2000" dirty="0">
              <a:solidFill>
                <a:schemeClr val="bg1">
                  <a:alpha val="80000"/>
                </a:schemeClr>
              </a:solidFill>
            </a:endParaRPr>
          </a:p>
        </p:txBody>
      </p:sp>
      <p:sp>
        <p:nvSpPr>
          <p:cNvPr id="17"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1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082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ew of earth from space">
            <a:extLst>
              <a:ext uri="{FF2B5EF4-FFF2-40B4-BE49-F238E27FC236}">
                <a16:creationId xmlns:a16="http://schemas.microsoft.com/office/drawing/2014/main" id="{67B38793-2C3C-E922-A32F-4CC8AF2905F3}"/>
              </a:ext>
            </a:extLst>
          </p:cNvPr>
          <p:cNvPicPr>
            <a:picLocks noChangeAspect="1"/>
          </p:cNvPicPr>
          <p:nvPr/>
        </p:nvPicPr>
        <p:blipFill rotWithShape="1">
          <a:blip r:embed="rId2"/>
          <a:srcRect l="27255" r="23469"/>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1FFCB4-D725-7D56-15FC-2AE6C83F0322}"/>
              </a:ext>
            </a:extLst>
          </p:cNvPr>
          <p:cNvSpPr>
            <a:spLocks noGrp="1"/>
          </p:cNvSpPr>
          <p:nvPr>
            <p:ph type="title"/>
          </p:nvPr>
        </p:nvSpPr>
        <p:spPr>
          <a:xfrm>
            <a:off x="761801" y="328512"/>
            <a:ext cx="4778387" cy="1628970"/>
          </a:xfrm>
        </p:spPr>
        <p:txBody>
          <a:bodyPr anchor="ctr">
            <a:normAutofit/>
          </a:bodyPr>
          <a:lstStyle/>
          <a:p>
            <a:r>
              <a:rPr lang="en-US" sz="4000"/>
              <a:t>Article Links</a:t>
            </a:r>
          </a:p>
        </p:txBody>
      </p:sp>
      <p:sp>
        <p:nvSpPr>
          <p:cNvPr id="3" name="Content Placeholder 2">
            <a:extLst>
              <a:ext uri="{FF2B5EF4-FFF2-40B4-BE49-F238E27FC236}">
                <a16:creationId xmlns:a16="http://schemas.microsoft.com/office/drawing/2014/main" id="{2103E2EA-A7CD-80A8-2C39-7EA305AB8357}"/>
              </a:ext>
            </a:extLst>
          </p:cNvPr>
          <p:cNvSpPr>
            <a:spLocks noGrp="1"/>
          </p:cNvSpPr>
          <p:nvPr>
            <p:ph idx="1"/>
          </p:nvPr>
        </p:nvSpPr>
        <p:spPr>
          <a:xfrm>
            <a:off x="761801" y="2884929"/>
            <a:ext cx="4659756" cy="3374137"/>
          </a:xfrm>
        </p:spPr>
        <p:txBody>
          <a:bodyPr anchor="ctr">
            <a:normAutofit/>
          </a:bodyPr>
          <a:lstStyle/>
          <a:p>
            <a:r>
              <a:rPr lang="en-US" sz="2000" dirty="0">
                <a:hlinkClick r:id="rId3"/>
              </a:rPr>
              <a:t>https://www.weforum.org/agenda/2020/09/we-can-put-a-price-on-clean-air/</a:t>
            </a:r>
            <a:endParaRPr lang="en-US" sz="2000" dirty="0"/>
          </a:p>
          <a:p>
            <a:r>
              <a:rPr lang="en-US" sz="2000" dirty="0">
                <a:hlinkClick r:id="rId4"/>
              </a:rPr>
              <a:t>https://digitalprojects.davidson.edu/earthday2020/air-pollution/</a:t>
            </a:r>
            <a:endParaRPr lang="en-US" sz="2000" dirty="0"/>
          </a:p>
          <a:p>
            <a:r>
              <a:rPr lang="en-US" sz="2000" dirty="0">
                <a:hlinkClick r:id="rId5"/>
              </a:rPr>
              <a:t>https://www.deq.ok.gov/air-quality-division/ambient-monitoring/aqi-alerts-advisories/</a:t>
            </a:r>
            <a:endParaRPr lang="en-US" sz="2000" dirty="0"/>
          </a:p>
          <a:p>
            <a:r>
              <a:rPr lang="en-US" sz="2000" dirty="0">
                <a:hlinkClick r:id="rId6"/>
              </a:rPr>
              <a:t>https://www.who.int/news-room/fact-sheets/detail/ambient-(outdoor)-air-quality-and-health</a:t>
            </a:r>
            <a:endParaRPr lang="en-US" sz="2000" dirty="0"/>
          </a:p>
          <a:p>
            <a:endParaRPr lang="en-US" sz="2000" dirty="0"/>
          </a:p>
          <a:p>
            <a:endParaRPr lang="en-US" sz="2000" dirty="0"/>
          </a:p>
        </p:txBody>
      </p:sp>
    </p:spTree>
    <p:extLst>
      <p:ext uri="{BB962C8B-B14F-4D97-AF65-F5344CB8AC3E}">
        <p14:creationId xmlns:p14="http://schemas.microsoft.com/office/powerpoint/2010/main" val="1308768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062DD8-07FD-8372-B38D-38F0DB5DEA72}"/>
              </a:ext>
            </a:extLst>
          </p:cNvPr>
          <p:cNvSpPr>
            <a:spLocks noGrp="1"/>
          </p:cNvSpPr>
          <p:nvPr>
            <p:ph type="title"/>
          </p:nvPr>
        </p:nvSpPr>
        <p:spPr>
          <a:xfrm>
            <a:off x="6726578" y="685680"/>
            <a:ext cx="4203323" cy="3596201"/>
          </a:xfrm>
        </p:spPr>
        <p:txBody>
          <a:bodyPr vert="horz" lIns="91440" tIns="45720" rIns="91440" bIns="45720" rtlCol="0" anchor="b">
            <a:normAutofit/>
          </a:bodyPr>
          <a:lstStyle/>
          <a:p>
            <a:pPr algn="r"/>
            <a:r>
              <a:rPr lang="en-US" sz="3800" kern="1200">
                <a:solidFill>
                  <a:schemeClr val="bg1"/>
                </a:solidFill>
                <a:latin typeface="+mj-lt"/>
                <a:ea typeface="+mj-ea"/>
                <a:cs typeface="+mj-cs"/>
              </a:rPr>
              <a:t>https://www.kaggle.com/datasets/adityaramachandran27/world-air-quality-index-by-city-and-coordinates</a:t>
            </a:r>
          </a:p>
        </p:txBody>
      </p:sp>
      <p:grpSp>
        <p:nvGrpSpPr>
          <p:cNvPr id="2057" name="Group 2056">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2058" name="Rectangle 2057">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61" name="Freeform: Shape 2060">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063" name="Freeform: Shape 2062">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065" name="Rectangle 2064">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66">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Oval 2068">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71" name="Oval 2070">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050" name="Picture 2" descr="Kaggle - Wikipedia">
            <a:extLst>
              <a:ext uri="{FF2B5EF4-FFF2-40B4-BE49-F238E27FC236}">
                <a16:creationId xmlns:a16="http://schemas.microsoft.com/office/drawing/2014/main" id="{A6095DC1-2D6B-B88C-85A2-CACF1C4B10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00022" y="2546556"/>
            <a:ext cx="4172845" cy="1606545"/>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2073"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41D7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75"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41D7FF">
              <a:alpha val="3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077"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078" name="Freeform: Shape 2077">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79" name="Freeform: Shape 2078">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80" name="Freeform: Shape 2079">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81" name="Freeform: Shape 2080">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82" name="Freeform: Shape 2081">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640785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496024-38E7-0126-9528-6AE44B2A44F9}"/>
              </a:ext>
            </a:extLst>
          </p:cNvPr>
          <p:cNvSpPr>
            <a:spLocks noGrp="1"/>
          </p:cNvSpPr>
          <p:nvPr>
            <p:ph type="title"/>
          </p:nvPr>
        </p:nvSpPr>
        <p:spPr>
          <a:xfrm>
            <a:off x="380211" y="234072"/>
            <a:ext cx="4354022" cy="1330839"/>
          </a:xfrm>
        </p:spPr>
        <p:txBody>
          <a:bodyPr>
            <a:normAutofit/>
          </a:bodyPr>
          <a:lstStyle/>
          <a:p>
            <a:r>
              <a:rPr lang="en-US" sz="6000" dirty="0">
                <a:solidFill>
                  <a:schemeClr val="bg1"/>
                </a:solidFill>
              </a:rPr>
              <a:t>Background</a:t>
            </a:r>
          </a:p>
        </p:txBody>
      </p:sp>
      <p:sp>
        <p:nvSpPr>
          <p:cNvPr id="3" name="Content Placeholder 2">
            <a:extLst>
              <a:ext uri="{FF2B5EF4-FFF2-40B4-BE49-F238E27FC236}">
                <a16:creationId xmlns:a16="http://schemas.microsoft.com/office/drawing/2014/main" id="{F1B256E4-B6BC-E3F7-DA95-9141B2DC8CDB}"/>
              </a:ext>
            </a:extLst>
          </p:cNvPr>
          <p:cNvSpPr>
            <a:spLocks noGrp="1"/>
          </p:cNvSpPr>
          <p:nvPr>
            <p:ph idx="1"/>
          </p:nvPr>
        </p:nvSpPr>
        <p:spPr>
          <a:xfrm>
            <a:off x="166256" y="1798983"/>
            <a:ext cx="4781932" cy="4383156"/>
          </a:xfrm>
        </p:spPr>
        <p:txBody>
          <a:bodyPr>
            <a:normAutofit lnSpcReduction="10000"/>
          </a:bodyPr>
          <a:lstStyle/>
          <a:p>
            <a:r>
              <a:rPr lang="en-US" sz="1600" b="1" i="0" dirty="0">
                <a:solidFill>
                  <a:schemeClr val="bg1"/>
                </a:solidFill>
                <a:effectLst/>
                <a:latin typeface="+mj-lt"/>
              </a:rPr>
              <a:t>According to the World </a:t>
            </a:r>
            <a:r>
              <a:rPr lang="en-US" sz="1600" b="1" dirty="0">
                <a:solidFill>
                  <a:schemeClr val="bg1"/>
                </a:solidFill>
                <a:latin typeface="+mj-lt"/>
              </a:rPr>
              <a:t>Health Organization, </a:t>
            </a:r>
            <a:r>
              <a:rPr lang="en-US" sz="1600" b="1" i="0" dirty="0">
                <a:solidFill>
                  <a:schemeClr val="bg1"/>
                </a:solidFill>
                <a:effectLst/>
                <a:latin typeface="+mj-lt"/>
              </a:rPr>
              <a:t>Air pollution is one of the greatest environmental risk to health that affects people from all different backgrounds</a:t>
            </a:r>
          </a:p>
          <a:p>
            <a:r>
              <a:rPr lang="en-US" sz="1600" dirty="0">
                <a:solidFill>
                  <a:schemeClr val="bg1"/>
                </a:solidFill>
                <a:latin typeface="+mj-lt"/>
              </a:rPr>
              <a:t>Outdoor</a:t>
            </a:r>
            <a:r>
              <a:rPr lang="en-US" sz="1600" b="0" i="0" dirty="0">
                <a:solidFill>
                  <a:schemeClr val="bg1"/>
                </a:solidFill>
                <a:effectLst/>
                <a:latin typeface="+mj-lt"/>
              </a:rPr>
              <a:t> air pollution in both cities and rural areas was estimated to cause 4.2 million premature deaths worldwide per year in 2019; this mortality is due to exposure to fine particulate matter, which causes cardiovascular and respiratory disease, and cancers</a:t>
            </a:r>
            <a:endParaRPr lang="en-US" sz="1600" b="1" dirty="0">
              <a:solidFill>
                <a:schemeClr val="bg1"/>
              </a:solidFill>
              <a:latin typeface="+mj-lt"/>
            </a:endParaRPr>
          </a:p>
          <a:p>
            <a:r>
              <a:rPr lang="en-US" sz="1600" b="0" i="0" dirty="0">
                <a:solidFill>
                  <a:schemeClr val="bg1"/>
                </a:solidFill>
                <a:effectLst/>
                <a:latin typeface="+mj-lt"/>
              </a:rPr>
              <a:t>Addressing air pollution, which is the </a:t>
            </a:r>
            <a:r>
              <a:rPr lang="en-US" sz="1600" b="0" i="0" u="none" strike="noStrike" dirty="0">
                <a:solidFill>
                  <a:schemeClr val="bg1"/>
                </a:solidFill>
                <a:effectLst/>
                <a:latin typeface="+mj-lt"/>
                <a:hlinkClick r:id="rId2">
                  <a:extLst>
                    <a:ext uri="{A12FA001-AC4F-418D-AE19-62706E023703}">
                      <ahyp:hlinkClr xmlns:ahyp="http://schemas.microsoft.com/office/drawing/2018/hyperlinkcolor" val="tx"/>
                    </a:ext>
                  </a:extLst>
                </a:hlinkClick>
              </a:rPr>
              <a:t>second highest risk factor for noncommunicable diseases</a:t>
            </a:r>
            <a:r>
              <a:rPr lang="en-US" sz="1600" b="0" i="0" dirty="0">
                <a:solidFill>
                  <a:schemeClr val="bg1"/>
                </a:solidFill>
                <a:effectLst/>
                <a:latin typeface="+mj-lt"/>
              </a:rPr>
              <a:t>, is key to protecting public health</a:t>
            </a:r>
          </a:p>
          <a:p>
            <a:r>
              <a:rPr lang="en-US" sz="1600" b="0" i="0" dirty="0">
                <a:solidFill>
                  <a:schemeClr val="bg1"/>
                </a:solidFill>
                <a:effectLst/>
                <a:latin typeface="+mj-lt"/>
              </a:rPr>
              <a:t>Most sources of outdoor air pollution are well beyond the control of individuals and this demands concerted action by local, national and regional level policy-makers working in sectors like energy, transport, waste management, urban planning and agriculture.</a:t>
            </a:r>
            <a:endParaRPr lang="en-US" sz="1600" dirty="0">
              <a:solidFill>
                <a:schemeClr val="bg1"/>
              </a:solidFill>
              <a:latin typeface="+mj-lt"/>
            </a:endParaRPr>
          </a:p>
        </p:txBody>
      </p:sp>
      <p:pic>
        <p:nvPicPr>
          <p:cNvPr id="4" name="Picture 3">
            <a:extLst>
              <a:ext uri="{FF2B5EF4-FFF2-40B4-BE49-F238E27FC236}">
                <a16:creationId xmlns:a16="http://schemas.microsoft.com/office/drawing/2014/main" id="{961F2240-0CC1-063D-A961-F4102ED8E926}"/>
              </a:ext>
            </a:extLst>
          </p:cNvPr>
          <p:cNvPicPr>
            <a:picLocks noChangeAspect="1"/>
          </p:cNvPicPr>
          <p:nvPr/>
        </p:nvPicPr>
        <p:blipFill rotWithShape="1">
          <a:blip r:embed="rId3"/>
          <a:srcRect l="6250" r="8983" b="-2"/>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Tree>
    <p:extLst>
      <p:ext uri="{BB962C8B-B14F-4D97-AF65-F5344CB8AC3E}">
        <p14:creationId xmlns:p14="http://schemas.microsoft.com/office/powerpoint/2010/main" val="1504504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114C78B5-EC6B-4A39-8860-705100867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A32627-2EF7-D027-5F7D-F8AF716EAA9B}"/>
              </a:ext>
            </a:extLst>
          </p:cNvPr>
          <p:cNvSpPr>
            <a:spLocks noGrp="1"/>
          </p:cNvSpPr>
          <p:nvPr>
            <p:ph type="title"/>
          </p:nvPr>
        </p:nvSpPr>
        <p:spPr>
          <a:xfrm>
            <a:off x="838200" y="4669978"/>
            <a:ext cx="4391024" cy="1173700"/>
          </a:xfrm>
        </p:spPr>
        <p:txBody>
          <a:bodyPr anchor="t">
            <a:normAutofit fontScale="90000"/>
          </a:bodyPr>
          <a:lstStyle/>
          <a:p>
            <a:r>
              <a:rPr lang="en-US" sz="4000" b="1" dirty="0">
                <a:solidFill>
                  <a:schemeClr val="bg1"/>
                </a:solidFill>
              </a:rPr>
              <a:t>Technical Terminology</a:t>
            </a:r>
          </a:p>
        </p:txBody>
      </p:sp>
      <p:pic>
        <p:nvPicPr>
          <p:cNvPr id="4" name="Picture 3">
            <a:extLst>
              <a:ext uri="{FF2B5EF4-FFF2-40B4-BE49-F238E27FC236}">
                <a16:creationId xmlns:a16="http://schemas.microsoft.com/office/drawing/2014/main" id="{5C48D889-D1A3-83DF-9153-7DCE4EB463B7}"/>
              </a:ext>
            </a:extLst>
          </p:cNvPr>
          <p:cNvPicPr>
            <a:picLocks noChangeAspect="1"/>
          </p:cNvPicPr>
          <p:nvPr/>
        </p:nvPicPr>
        <p:blipFill rotWithShape="1">
          <a:blip r:embed="rId2"/>
          <a:srcRect r="-3" b="12097"/>
          <a:stretch/>
        </p:blipFill>
        <p:spPr>
          <a:xfrm>
            <a:off x="20" y="10"/>
            <a:ext cx="4000480" cy="3904882"/>
          </a:xfrm>
          <a:custGeom>
            <a:avLst/>
            <a:gdLst/>
            <a:ahLst/>
            <a:cxnLst/>
            <a:rect l="l" t="t" r="r" b="b"/>
            <a:pathLst>
              <a:path w="4000500" h="3413410">
                <a:moveTo>
                  <a:pt x="0" y="0"/>
                </a:moveTo>
                <a:lnTo>
                  <a:pt x="4000500" y="0"/>
                </a:lnTo>
                <a:lnTo>
                  <a:pt x="4000500" y="3330603"/>
                </a:lnTo>
                <a:lnTo>
                  <a:pt x="416174" y="3413410"/>
                </a:lnTo>
                <a:lnTo>
                  <a:pt x="0" y="3408169"/>
                </a:lnTo>
                <a:close/>
              </a:path>
            </a:pathLst>
          </a:custGeom>
        </p:spPr>
      </p:pic>
      <p:pic>
        <p:nvPicPr>
          <p:cNvPr id="7" name="Picture 6">
            <a:extLst>
              <a:ext uri="{FF2B5EF4-FFF2-40B4-BE49-F238E27FC236}">
                <a16:creationId xmlns:a16="http://schemas.microsoft.com/office/drawing/2014/main" id="{1A799A9E-842F-EB1F-1121-6C0F66F19B03}"/>
              </a:ext>
            </a:extLst>
          </p:cNvPr>
          <p:cNvPicPr>
            <a:picLocks noChangeAspect="1"/>
          </p:cNvPicPr>
          <p:nvPr/>
        </p:nvPicPr>
        <p:blipFill rotWithShape="1">
          <a:blip r:embed="rId3"/>
          <a:srcRect l="22676" r="-2" b="-2"/>
          <a:stretch/>
        </p:blipFill>
        <p:spPr>
          <a:xfrm>
            <a:off x="4191002" y="10"/>
            <a:ext cx="3809998" cy="3904881"/>
          </a:xfrm>
          <a:custGeom>
            <a:avLst/>
            <a:gdLst/>
            <a:ahLst/>
            <a:cxnLst/>
            <a:rect l="l" t="t" r="r" b="b"/>
            <a:pathLst>
              <a:path w="3809998" h="3361533">
                <a:moveTo>
                  <a:pt x="0" y="0"/>
                </a:moveTo>
                <a:lnTo>
                  <a:pt x="3809998" y="0"/>
                </a:lnTo>
                <a:lnTo>
                  <a:pt x="3809998" y="3353206"/>
                </a:lnTo>
                <a:lnTo>
                  <a:pt x="1781628" y="3181423"/>
                </a:lnTo>
                <a:lnTo>
                  <a:pt x="0" y="3361533"/>
                </a:lnTo>
                <a:close/>
              </a:path>
            </a:pathLst>
          </a:custGeom>
        </p:spPr>
      </p:pic>
      <p:pic>
        <p:nvPicPr>
          <p:cNvPr id="5" name="Picture 4">
            <a:extLst>
              <a:ext uri="{FF2B5EF4-FFF2-40B4-BE49-F238E27FC236}">
                <a16:creationId xmlns:a16="http://schemas.microsoft.com/office/drawing/2014/main" id="{15403448-C322-BEBA-5273-2BFB7A88BA4F}"/>
              </a:ext>
            </a:extLst>
          </p:cNvPr>
          <p:cNvPicPr>
            <a:picLocks noChangeAspect="1"/>
          </p:cNvPicPr>
          <p:nvPr/>
        </p:nvPicPr>
        <p:blipFill rotWithShape="1">
          <a:blip r:embed="rId4"/>
          <a:srcRect l="2987" r="2946" b="-4"/>
          <a:stretch/>
        </p:blipFill>
        <p:spPr>
          <a:xfrm>
            <a:off x="8191500" y="-1"/>
            <a:ext cx="4000500" cy="4008409"/>
          </a:xfrm>
          <a:custGeom>
            <a:avLst/>
            <a:gdLst/>
            <a:ahLst/>
            <a:cxnLst/>
            <a:rect l="l" t="t" r="r" b="b"/>
            <a:pathLst>
              <a:path w="4000500" h="3403026">
                <a:moveTo>
                  <a:pt x="0" y="0"/>
                </a:moveTo>
                <a:lnTo>
                  <a:pt x="4000500" y="0"/>
                </a:lnTo>
                <a:lnTo>
                  <a:pt x="4000500" y="3403026"/>
                </a:lnTo>
                <a:lnTo>
                  <a:pt x="9072" y="3370108"/>
                </a:lnTo>
                <a:lnTo>
                  <a:pt x="0" y="3369340"/>
                </a:lnTo>
                <a:close/>
              </a:path>
            </a:pathLst>
          </a:custGeom>
        </p:spPr>
      </p:pic>
      <p:grpSp>
        <p:nvGrpSpPr>
          <p:cNvPr id="51" name="Group 50">
            <a:extLst>
              <a:ext uri="{FF2B5EF4-FFF2-40B4-BE49-F238E27FC236}">
                <a16:creationId xmlns:a16="http://schemas.microsoft.com/office/drawing/2014/main" id="{A50943B0-FDF7-4C2C-B784-9208C945A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52" name="Freeform: Shape 51">
              <a:extLst>
                <a:ext uri="{FF2B5EF4-FFF2-40B4-BE49-F238E27FC236}">
                  <a16:creationId xmlns:a16="http://schemas.microsoft.com/office/drawing/2014/main" id="{64021FAB-FA86-49DE-8FC9-585A1729B7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7B58B526-A432-4EB5-AA70-2BB897257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913DC384-5C0D-992C-C152-AA9D0E0754AE}"/>
              </a:ext>
            </a:extLst>
          </p:cNvPr>
          <p:cNvSpPr>
            <a:spLocks noGrp="1"/>
          </p:cNvSpPr>
          <p:nvPr>
            <p:ph idx="1"/>
          </p:nvPr>
        </p:nvSpPr>
        <p:spPr>
          <a:xfrm>
            <a:off x="3407434" y="4356340"/>
            <a:ext cx="7949541" cy="2501660"/>
          </a:xfrm>
        </p:spPr>
        <p:txBody>
          <a:bodyPr>
            <a:normAutofit fontScale="92500"/>
          </a:bodyPr>
          <a:lstStyle/>
          <a:p>
            <a:r>
              <a:rPr lang="en-US" sz="1500" b="1" dirty="0">
                <a:solidFill>
                  <a:srgbClr val="FFFFFF"/>
                </a:solidFill>
              </a:rPr>
              <a:t>AQI</a:t>
            </a:r>
            <a:br>
              <a:rPr lang="en-US" sz="1200" dirty="0">
                <a:solidFill>
                  <a:schemeClr val="bg1">
                    <a:alpha val="80000"/>
                  </a:schemeClr>
                </a:solidFill>
              </a:rPr>
            </a:br>
            <a:r>
              <a:rPr lang="en-US" sz="1200" dirty="0">
                <a:solidFill>
                  <a:schemeClr val="bg1">
                    <a:alpha val="80000"/>
                  </a:schemeClr>
                </a:solidFill>
              </a:rPr>
              <a:t>Air Quality Index is u</a:t>
            </a:r>
            <a:r>
              <a:rPr lang="en-US" sz="1200" b="0" i="0" dirty="0">
                <a:solidFill>
                  <a:schemeClr val="bg1">
                    <a:alpha val="80000"/>
                  </a:schemeClr>
                </a:solidFill>
                <a:effectLst/>
              </a:rPr>
              <a:t>sed for reporting daily air quality. It tells you how clean or polluted your air is</a:t>
            </a:r>
            <a:endParaRPr lang="en-US" sz="1200" b="1" i="0" dirty="0">
              <a:solidFill>
                <a:schemeClr val="bg1">
                  <a:alpha val="80000"/>
                </a:schemeClr>
              </a:solidFill>
              <a:effectLst/>
            </a:endParaRPr>
          </a:p>
          <a:p>
            <a:r>
              <a:rPr lang="en-US" sz="1500" b="1" i="0" dirty="0">
                <a:solidFill>
                  <a:srgbClr val="FFFFFF"/>
                </a:solidFill>
                <a:effectLst/>
              </a:rPr>
              <a:t>Pollutants</a:t>
            </a:r>
          </a:p>
          <a:p>
            <a:pPr lvl="1"/>
            <a:r>
              <a:rPr lang="en-US" sz="1200" b="1" i="0" dirty="0">
                <a:solidFill>
                  <a:srgbClr val="FFFFFF"/>
                </a:solidFill>
                <a:effectLst/>
              </a:rPr>
              <a:t>Particulate matter (PM2.5)</a:t>
            </a:r>
            <a:br>
              <a:rPr lang="en-US" sz="1200" b="0" i="0" dirty="0">
                <a:solidFill>
                  <a:schemeClr val="bg1">
                    <a:alpha val="80000"/>
                  </a:schemeClr>
                </a:solidFill>
                <a:effectLst/>
              </a:rPr>
            </a:br>
            <a:r>
              <a:rPr lang="en-US" sz="1200" b="0" i="0" dirty="0">
                <a:solidFill>
                  <a:schemeClr val="bg1">
                    <a:alpha val="80000"/>
                  </a:schemeClr>
                </a:solidFill>
                <a:effectLst/>
              </a:rPr>
              <a:t>Fine Particulates such as sulfates, nitrates, ammonia, sodium chloride, black carbon, mineral dust and water.</a:t>
            </a:r>
          </a:p>
          <a:p>
            <a:pPr lvl="1"/>
            <a:r>
              <a:rPr lang="en-US" sz="1200" b="1" i="0" dirty="0">
                <a:solidFill>
                  <a:srgbClr val="FFFFFF"/>
                </a:solidFill>
                <a:effectLst/>
              </a:rPr>
              <a:t>Carbon monoxide (CO)</a:t>
            </a:r>
            <a:br>
              <a:rPr lang="en-US" sz="1200" b="1" i="0" dirty="0">
                <a:solidFill>
                  <a:schemeClr val="bg1">
                    <a:alpha val="80000"/>
                  </a:schemeClr>
                </a:solidFill>
                <a:effectLst/>
              </a:rPr>
            </a:br>
            <a:r>
              <a:rPr lang="en-US" sz="1200" dirty="0">
                <a:solidFill>
                  <a:schemeClr val="bg1">
                    <a:alpha val="80000"/>
                  </a:schemeClr>
                </a:solidFill>
              </a:rPr>
              <a:t>T</a:t>
            </a:r>
            <a:r>
              <a:rPr lang="en-US" sz="1200" b="0" i="0" dirty="0">
                <a:solidFill>
                  <a:schemeClr val="bg1">
                    <a:alpha val="80000"/>
                  </a:schemeClr>
                </a:solidFill>
                <a:effectLst/>
              </a:rPr>
              <a:t>oxic gas produced by the incomplete combustion of carbonaceous fuels</a:t>
            </a:r>
          </a:p>
          <a:p>
            <a:pPr lvl="1"/>
            <a:r>
              <a:rPr lang="en-US" sz="1200" b="1" i="0" dirty="0">
                <a:solidFill>
                  <a:srgbClr val="FFFFFF"/>
                </a:solidFill>
                <a:effectLst/>
              </a:rPr>
              <a:t>Ozone (O</a:t>
            </a:r>
            <a:r>
              <a:rPr lang="en-US" sz="1200" b="1" i="0" baseline="-25000" dirty="0">
                <a:solidFill>
                  <a:srgbClr val="FFFFFF"/>
                </a:solidFill>
                <a:effectLst/>
              </a:rPr>
              <a:t>3</a:t>
            </a:r>
            <a:r>
              <a:rPr lang="en-US" sz="1200" b="1" i="0" dirty="0">
                <a:solidFill>
                  <a:srgbClr val="FFFFFF"/>
                </a:solidFill>
                <a:effectLst/>
              </a:rPr>
              <a:t>)</a:t>
            </a:r>
            <a:br>
              <a:rPr lang="en-US" sz="1200" b="0" i="0" dirty="0">
                <a:solidFill>
                  <a:schemeClr val="bg1">
                    <a:alpha val="80000"/>
                  </a:schemeClr>
                </a:solidFill>
                <a:effectLst/>
              </a:rPr>
            </a:br>
            <a:r>
              <a:rPr lang="en-US" sz="1200" b="0" i="0" dirty="0">
                <a:solidFill>
                  <a:schemeClr val="bg1">
                    <a:alpha val="80000"/>
                  </a:schemeClr>
                </a:solidFill>
                <a:effectLst/>
              </a:rPr>
              <a:t>Ozone at ground level – not to be confused with the ozone layer in the upper atmosphere – is one of the major constituents of photochemical smog and it is formed through the reaction with gases in the presence of sunlight.</a:t>
            </a:r>
          </a:p>
          <a:p>
            <a:pPr lvl="1"/>
            <a:r>
              <a:rPr lang="en-US" sz="1200" b="1" i="0" dirty="0">
                <a:solidFill>
                  <a:srgbClr val="FFFFFF"/>
                </a:solidFill>
                <a:effectLst/>
              </a:rPr>
              <a:t>Nitrogen dioxide (NO</a:t>
            </a:r>
            <a:r>
              <a:rPr lang="en-US" sz="1200" b="1" i="0" baseline="-25000" dirty="0">
                <a:solidFill>
                  <a:srgbClr val="FFFFFF"/>
                </a:solidFill>
                <a:effectLst/>
              </a:rPr>
              <a:t>2</a:t>
            </a:r>
            <a:r>
              <a:rPr lang="en-US" sz="1200" b="1" i="0" dirty="0">
                <a:solidFill>
                  <a:srgbClr val="FFFFFF"/>
                </a:solidFill>
                <a:effectLst/>
              </a:rPr>
              <a:t>)</a:t>
            </a:r>
            <a:br>
              <a:rPr lang="en-US" sz="1200" b="0" i="0" dirty="0">
                <a:solidFill>
                  <a:schemeClr val="bg1">
                    <a:alpha val="80000"/>
                  </a:schemeClr>
                </a:solidFill>
                <a:effectLst/>
              </a:rPr>
            </a:br>
            <a:r>
              <a:rPr lang="en-US" sz="1200" b="0" i="0" dirty="0">
                <a:solidFill>
                  <a:schemeClr val="bg1">
                    <a:alpha val="80000"/>
                  </a:schemeClr>
                </a:solidFill>
                <a:effectLst/>
              </a:rPr>
              <a:t>NO</a:t>
            </a:r>
            <a:r>
              <a:rPr lang="en-US" sz="1200" b="0" i="0" baseline="-25000" dirty="0">
                <a:solidFill>
                  <a:schemeClr val="bg1">
                    <a:alpha val="80000"/>
                  </a:schemeClr>
                </a:solidFill>
                <a:effectLst/>
              </a:rPr>
              <a:t>2</a:t>
            </a:r>
            <a:r>
              <a:rPr lang="en-US" sz="1200" b="0" i="0" dirty="0">
                <a:solidFill>
                  <a:schemeClr val="bg1">
                    <a:alpha val="80000"/>
                  </a:schemeClr>
                </a:solidFill>
                <a:effectLst/>
              </a:rPr>
              <a:t> is a gas that is commonly released from the combustion of fuels in the transportation and industrial sectors.</a:t>
            </a:r>
          </a:p>
        </p:txBody>
      </p:sp>
    </p:spTree>
    <p:extLst>
      <p:ext uri="{BB962C8B-B14F-4D97-AF65-F5344CB8AC3E}">
        <p14:creationId xmlns:p14="http://schemas.microsoft.com/office/powerpoint/2010/main" val="4198708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A0DCC3-1F15-BC2E-6C32-7329F040746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Air Quality Index</a:t>
            </a:r>
          </a:p>
        </p:txBody>
      </p:sp>
      <p:pic>
        <p:nvPicPr>
          <p:cNvPr id="4" name="Picture 3">
            <a:extLst>
              <a:ext uri="{FF2B5EF4-FFF2-40B4-BE49-F238E27FC236}">
                <a16:creationId xmlns:a16="http://schemas.microsoft.com/office/drawing/2014/main" id="{ADC459BF-3DD2-2323-CDD8-D4323D3C1212}"/>
              </a:ext>
            </a:extLst>
          </p:cNvPr>
          <p:cNvPicPr>
            <a:picLocks noChangeAspect="1"/>
          </p:cNvPicPr>
          <p:nvPr/>
        </p:nvPicPr>
        <p:blipFill>
          <a:blip r:embed="rId2"/>
          <a:stretch>
            <a:fillRect/>
          </a:stretch>
        </p:blipFill>
        <p:spPr>
          <a:xfrm>
            <a:off x="2190045" y="1675227"/>
            <a:ext cx="7811910" cy="4394199"/>
          </a:xfrm>
          <a:prstGeom prst="rect">
            <a:avLst/>
          </a:prstGeom>
        </p:spPr>
      </p:pic>
    </p:spTree>
    <p:extLst>
      <p:ext uri="{BB962C8B-B14F-4D97-AF65-F5344CB8AC3E}">
        <p14:creationId xmlns:p14="http://schemas.microsoft.com/office/powerpoint/2010/main" val="2934434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3988A5-B089-8F49-A971-DA222CD159B1}"/>
              </a:ext>
            </a:extLst>
          </p:cNvPr>
          <p:cNvSpPr>
            <a:spLocks noGrp="1"/>
          </p:cNvSpPr>
          <p:nvPr>
            <p:ph type="title"/>
          </p:nvPr>
        </p:nvSpPr>
        <p:spPr>
          <a:xfrm>
            <a:off x="1331088" y="565739"/>
            <a:ext cx="9745883" cy="1124949"/>
          </a:xfrm>
        </p:spPr>
        <p:txBody>
          <a:bodyPr>
            <a:normAutofit/>
          </a:bodyPr>
          <a:lstStyle/>
          <a:p>
            <a:r>
              <a:rPr lang="en-US">
                <a:solidFill>
                  <a:schemeClr val="bg1"/>
                </a:solidFill>
              </a:rPr>
              <a:t>Data Set</a:t>
            </a:r>
          </a:p>
        </p:txBody>
      </p:sp>
      <p:sp>
        <p:nvSpPr>
          <p:cNvPr id="18" name="Freeform: Shape 17">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Freeform: Shape 19">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FC61763F-070C-7DC0-4CDF-6DB6E7E53268}"/>
              </a:ext>
            </a:extLst>
          </p:cNvPr>
          <p:cNvGraphicFramePr>
            <a:graphicFrameLocks noGrp="1"/>
          </p:cNvGraphicFramePr>
          <p:nvPr>
            <p:extLst>
              <p:ext uri="{D42A27DB-BD31-4B8C-83A1-F6EECF244321}">
                <p14:modId xmlns:p14="http://schemas.microsoft.com/office/powerpoint/2010/main" val="3703358795"/>
              </p:ext>
            </p:extLst>
          </p:nvPr>
        </p:nvGraphicFramePr>
        <p:xfrm>
          <a:off x="735106" y="2274405"/>
          <a:ext cx="2892287" cy="3498954"/>
        </p:xfrm>
        <a:graphic>
          <a:graphicData uri="http://schemas.openxmlformats.org/drawingml/2006/table">
            <a:tbl>
              <a:tblPr/>
              <a:tblGrid>
                <a:gridCol w="944420">
                  <a:extLst>
                    <a:ext uri="{9D8B030D-6E8A-4147-A177-3AD203B41FA5}">
                      <a16:colId xmlns:a16="http://schemas.microsoft.com/office/drawing/2014/main" val="4107895133"/>
                    </a:ext>
                  </a:extLst>
                </a:gridCol>
                <a:gridCol w="1947867">
                  <a:extLst>
                    <a:ext uri="{9D8B030D-6E8A-4147-A177-3AD203B41FA5}">
                      <a16:colId xmlns:a16="http://schemas.microsoft.com/office/drawing/2014/main" val="2130632909"/>
                    </a:ext>
                  </a:extLst>
                </a:gridCol>
              </a:tblGrid>
              <a:tr h="213380">
                <a:tc>
                  <a:txBody>
                    <a:bodyPr/>
                    <a:lstStyle/>
                    <a:p>
                      <a:pPr algn="l" fontAlgn="b"/>
                      <a:endParaRPr lang="en-US" sz="1400" b="0" i="0" u="none" strike="noStrike" dirty="0">
                        <a:solidFill>
                          <a:srgbClr val="000000"/>
                        </a:solidFill>
                        <a:effectLst/>
                        <a:latin typeface="Calibri" panose="020F0502020204030204" pitchFamily="34" charset="0"/>
                      </a:endParaRPr>
                    </a:p>
                  </a:txBody>
                  <a:tcPr marL="3175" marR="3175" marT="317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400" b="1" i="0" u="none" strike="noStrike">
                          <a:solidFill>
                            <a:srgbClr val="FFFFFF"/>
                          </a:solidFill>
                          <a:effectLst/>
                          <a:latin typeface="Calibri" panose="020F0502020204030204" pitchFamily="34" charset="0"/>
                        </a:rPr>
                        <a:t>Data Set Columns</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1692707064"/>
                  </a:ext>
                </a:extLst>
              </a:tr>
              <a:tr h="231463">
                <a:tc>
                  <a:txBody>
                    <a:bodyPr/>
                    <a:lstStyle/>
                    <a:p>
                      <a:pPr algn="ctr" fontAlgn="b"/>
                      <a:r>
                        <a:rPr lang="en-US" sz="1400" b="1" i="0" u="none" strike="noStrike" dirty="0">
                          <a:solidFill>
                            <a:srgbClr val="4472C4"/>
                          </a:solidFill>
                          <a:effectLst/>
                          <a:latin typeface="Calibri" panose="020F0502020204030204" pitchFamily="34" charset="0"/>
                        </a:rPr>
                        <a:t>1</a:t>
                      </a:r>
                    </a:p>
                  </a:txBody>
                  <a:tcPr marL="3175" marR="3175" marT="317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400" b="0" i="0" u="none" strike="noStrike" dirty="0">
                          <a:solidFill>
                            <a:srgbClr val="000000"/>
                          </a:solidFill>
                          <a:effectLst/>
                          <a:latin typeface="Calibri" panose="020F0502020204030204" pitchFamily="34" charset="0"/>
                        </a:rPr>
                        <a:t>Country</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157795835"/>
                  </a:ext>
                </a:extLst>
              </a:tr>
              <a:tr h="231463">
                <a:tc>
                  <a:txBody>
                    <a:bodyPr/>
                    <a:lstStyle/>
                    <a:p>
                      <a:pPr algn="ctr" fontAlgn="b"/>
                      <a:r>
                        <a:rPr lang="en-US" sz="1400" b="1" i="0" u="none" strike="noStrike" dirty="0">
                          <a:solidFill>
                            <a:srgbClr val="4472C4"/>
                          </a:solidFill>
                          <a:effectLst/>
                          <a:latin typeface="Calibri" panose="020F0502020204030204" pitchFamily="34" charset="0"/>
                        </a:rPr>
                        <a:t>2</a:t>
                      </a:r>
                    </a:p>
                  </a:txBody>
                  <a:tcPr marL="3175" marR="3175" marT="317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400" b="0" i="0" u="none" strike="noStrike" dirty="0">
                          <a:solidFill>
                            <a:srgbClr val="000000"/>
                          </a:solidFill>
                          <a:effectLst/>
                          <a:latin typeface="Calibri" panose="020F0502020204030204" pitchFamily="34" charset="0"/>
                        </a:rPr>
                        <a:t>City</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62789269"/>
                  </a:ext>
                </a:extLst>
              </a:tr>
              <a:tr h="231463">
                <a:tc>
                  <a:txBody>
                    <a:bodyPr/>
                    <a:lstStyle/>
                    <a:p>
                      <a:pPr algn="ctr" fontAlgn="b"/>
                      <a:r>
                        <a:rPr lang="en-US" sz="1400" b="1" i="0" u="none" strike="noStrike" dirty="0">
                          <a:solidFill>
                            <a:srgbClr val="4472C4"/>
                          </a:solidFill>
                          <a:effectLst/>
                          <a:latin typeface="Calibri" panose="020F0502020204030204" pitchFamily="34" charset="0"/>
                        </a:rPr>
                        <a:t>3</a:t>
                      </a:r>
                    </a:p>
                  </a:txBody>
                  <a:tcPr marL="3175" marR="3175" marT="317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400" b="0" i="0" u="none" strike="noStrike" dirty="0">
                          <a:solidFill>
                            <a:srgbClr val="000000"/>
                          </a:solidFill>
                          <a:effectLst/>
                          <a:latin typeface="Calibri" panose="020F0502020204030204" pitchFamily="34" charset="0"/>
                        </a:rPr>
                        <a:t>AQI Value</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322214285"/>
                  </a:ext>
                </a:extLst>
              </a:tr>
              <a:tr h="231463">
                <a:tc>
                  <a:txBody>
                    <a:bodyPr/>
                    <a:lstStyle/>
                    <a:p>
                      <a:pPr algn="ctr" fontAlgn="b"/>
                      <a:r>
                        <a:rPr lang="en-US" sz="1400" b="1" i="0" u="none" strike="noStrike">
                          <a:solidFill>
                            <a:srgbClr val="4472C4"/>
                          </a:solidFill>
                          <a:effectLst/>
                          <a:latin typeface="Calibri" panose="020F0502020204030204" pitchFamily="34" charset="0"/>
                        </a:rPr>
                        <a:t>4</a:t>
                      </a:r>
                    </a:p>
                  </a:txBody>
                  <a:tcPr marL="3175" marR="3175" marT="317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400" b="0" i="0" u="none" strike="noStrike" dirty="0">
                          <a:solidFill>
                            <a:srgbClr val="000000"/>
                          </a:solidFill>
                          <a:effectLst/>
                          <a:latin typeface="Calibri" panose="020F0502020204030204" pitchFamily="34" charset="0"/>
                        </a:rPr>
                        <a:t>AQI Category</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602934419"/>
                  </a:ext>
                </a:extLst>
              </a:tr>
              <a:tr h="231463">
                <a:tc>
                  <a:txBody>
                    <a:bodyPr/>
                    <a:lstStyle/>
                    <a:p>
                      <a:pPr algn="ctr" fontAlgn="b"/>
                      <a:r>
                        <a:rPr lang="en-US" sz="1400" b="1" i="0" u="none" strike="noStrike">
                          <a:solidFill>
                            <a:srgbClr val="4472C4"/>
                          </a:solidFill>
                          <a:effectLst/>
                          <a:latin typeface="Calibri" panose="020F0502020204030204" pitchFamily="34" charset="0"/>
                        </a:rPr>
                        <a:t>5</a:t>
                      </a:r>
                    </a:p>
                  </a:txBody>
                  <a:tcPr marL="3175" marR="3175" marT="317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400" b="0" i="0" u="none" strike="noStrike" dirty="0">
                          <a:solidFill>
                            <a:srgbClr val="000000"/>
                          </a:solidFill>
                          <a:effectLst/>
                          <a:latin typeface="Calibri" panose="020F0502020204030204" pitchFamily="34" charset="0"/>
                        </a:rPr>
                        <a:t>CO AQI Value</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511921423"/>
                  </a:ext>
                </a:extLst>
              </a:tr>
              <a:tr h="231463">
                <a:tc>
                  <a:txBody>
                    <a:bodyPr/>
                    <a:lstStyle/>
                    <a:p>
                      <a:pPr algn="ctr" fontAlgn="b"/>
                      <a:r>
                        <a:rPr lang="en-US" sz="1400" b="1" i="0" u="none" strike="noStrike">
                          <a:solidFill>
                            <a:srgbClr val="4472C4"/>
                          </a:solidFill>
                          <a:effectLst/>
                          <a:latin typeface="Calibri" panose="020F0502020204030204" pitchFamily="34" charset="0"/>
                        </a:rPr>
                        <a:t>6</a:t>
                      </a:r>
                    </a:p>
                  </a:txBody>
                  <a:tcPr marL="3175" marR="3175" marT="317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400" b="0" i="0" u="none" strike="noStrike" dirty="0">
                          <a:solidFill>
                            <a:srgbClr val="000000"/>
                          </a:solidFill>
                          <a:effectLst/>
                          <a:latin typeface="Calibri" panose="020F0502020204030204" pitchFamily="34" charset="0"/>
                        </a:rPr>
                        <a:t>CO AQI Category</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676293369"/>
                  </a:ext>
                </a:extLst>
              </a:tr>
              <a:tr h="231463">
                <a:tc>
                  <a:txBody>
                    <a:bodyPr/>
                    <a:lstStyle/>
                    <a:p>
                      <a:pPr algn="ctr" fontAlgn="b"/>
                      <a:r>
                        <a:rPr lang="en-US" sz="1400" b="1" i="0" u="none" strike="noStrike">
                          <a:solidFill>
                            <a:srgbClr val="4472C4"/>
                          </a:solidFill>
                          <a:effectLst/>
                          <a:latin typeface="Calibri" panose="020F0502020204030204" pitchFamily="34" charset="0"/>
                        </a:rPr>
                        <a:t>7</a:t>
                      </a:r>
                    </a:p>
                  </a:txBody>
                  <a:tcPr marL="3175" marR="3175" marT="317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400" b="0" i="0" u="none" strike="noStrike" dirty="0">
                          <a:solidFill>
                            <a:srgbClr val="000000"/>
                          </a:solidFill>
                          <a:effectLst/>
                          <a:latin typeface="Calibri" panose="020F0502020204030204" pitchFamily="34" charset="0"/>
                        </a:rPr>
                        <a:t>Ozone AQI Value</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963536647"/>
                  </a:ext>
                </a:extLst>
              </a:tr>
              <a:tr h="231463">
                <a:tc>
                  <a:txBody>
                    <a:bodyPr/>
                    <a:lstStyle/>
                    <a:p>
                      <a:pPr algn="ctr" fontAlgn="b"/>
                      <a:r>
                        <a:rPr lang="en-US" sz="1400" b="1" i="0" u="none" strike="noStrike">
                          <a:solidFill>
                            <a:srgbClr val="4472C4"/>
                          </a:solidFill>
                          <a:effectLst/>
                          <a:latin typeface="Calibri" panose="020F0502020204030204" pitchFamily="34" charset="0"/>
                        </a:rPr>
                        <a:t>8</a:t>
                      </a:r>
                    </a:p>
                  </a:txBody>
                  <a:tcPr marL="3175" marR="3175" marT="317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400" b="0" i="0" u="none" strike="noStrike" dirty="0">
                          <a:solidFill>
                            <a:srgbClr val="000000"/>
                          </a:solidFill>
                          <a:effectLst/>
                          <a:latin typeface="Calibri" panose="020F0502020204030204" pitchFamily="34" charset="0"/>
                        </a:rPr>
                        <a:t>Ozone AQI Category</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135690112"/>
                  </a:ext>
                </a:extLst>
              </a:tr>
              <a:tr h="231463">
                <a:tc>
                  <a:txBody>
                    <a:bodyPr/>
                    <a:lstStyle/>
                    <a:p>
                      <a:pPr algn="ctr" fontAlgn="b"/>
                      <a:r>
                        <a:rPr lang="en-US" sz="1400" b="1" i="0" u="none" strike="noStrike">
                          <a:solidFill>
                            <a:srgbClr val="4472C4"/>
                          </a:solidFill>
                          <a:effectLst/>
                          <a:latin typeface="Calibri" panose="020F0502020204030204" pitchFamily="34" charset="0"/>
                        </a:rPr>
                        <a:t>9</a:t>
                      </a:r>
                    </a:p>
                  </a:txBody>
                  <a:tcPr marL="3175" marR="3175" marT="317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400" b="0" i="0" u="none" strike="noStrike" dirty="0">
                          <a:solidFill>
                            <a:srgbClr val="000000"/>
                          </a:solidFill>
                          <a:effectLst/>
                          <a:latin typeface="Calibri" panose="020F0502020204030204" pitchFamily="34" charset="0"/>
                        </a:rPr>
                        <a:t>NO2 AQI Value</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771582176"/>
                  </a:ext>
                </a:extLst>
              </a:tr>
              <a:tr h="231463">
                <a:tc>
                  <a:txBody>
                    <a:bodyPr/>
                    <a:lstStyle/>
                    <a:p>
                      <a:pPr algn="ctr" fontAlgn="b"/>
                      <a:r>
                        <a:rPr lang="en-US" sz="1400" b="1" i="0" u="none" strike="noStrike">
                          <a:solidFill>
                            <a:srgbClr val="4472C4"/>
                          </a:solidFill>
                          <a:effectLst/>
                          <a:latin typeface="Calibri" panose="020F0502020204030204" pitchFamily="34" charset="0"/>
                        </a:rPr>
                        <a:t>10</a:t>
                      </a:r>
                    </a:p>
                  </a:txBody>
                  <a:tcPr marL="3175" marR="3175" marT="317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400" b="0" i="0" u="none" strike="noStrike" dirty="0">
                          <a:solidFill>
                            <a:srgbClr val="000000"/>
                          </a:solidFill>
                          <a:effectLst/>
                          <a:latin typeface="Calibri" panose="020F0502020204030204" pitchFamily="34" charset="0"/>
                        </a:rPr>
                        <a:t>NO2 AQI Category</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394569598"/>
                  </a:ext>
                </a:extLst>
              </a:tr>
              <a:tr h="231463">
                <a:tc>
                  <a:txBody>
                    <a:bodyPr/>
                    <a:lstStyle/>
                    <a:p>
                      <a:pPr algn="ctr" fontAlgn="b"/>
                      <a:r>
                        <a:rPr lang="en-US" sz="1400" b="1" i="0" u="none" strike="noStrike">
                          <a:solidFill>
                            <a:srgbClr val="4472C4"/>
                          </a:solidFill>
                          <a:effectLst/>
                          <a:latin typeface="Calibri" panose="020F0502020204030204" pitchFamily="34" charset="0"/>
                        </a:rPr>
                        <a:t>11</a:t>
                      </a:r>
                    </a:p>
                  </a:txBody>
                  <a:tcPr marL="3175" marR="3175" marT="317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400" b="0" i="0" u="none" strike="noStrike" dirty="0">
                          <a:solidFill>
                            <a:srgbClr val="000000"/>
                          </a:solidFill>
                          <a:effectLst/>
                          <a:latin typeface="Calibri" panose="020F0502020204030204" pitchFamily="34" charset="0"/>
                        </a:rPr>
                        <a:t>PM2.5 AQI Value</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177109267"/>
                  </a:ext>
                </a:extLst>
              </a:tr>
              <a:tr h="231463">
                <a:tc>
                  <a:txBody>
                    <a:bodyPr/>
                    <a:lstStyle/>
                    <a:p>
                      <a:pPr algn="ctr" fontAlgn="b"/>
                      <a:r>
                        <a:rPr lang="en-US" sz="1400" b="1" i="0" u="none" strike="noStrike">
                          <a:solidFill>
                            <a:srgbClr val="4472C4"/>
                          </a:solidFill>
                          <a:effectLst/>
                          <a:latin typeface="Calibri" panose="020F0502020204030204" pitchFamily="34" charset="0"/>
                        </a:rPr>
                        <a:t>12</a:t>
                      </a:r>
                    </a:p>
                  </a:txBody>
                  <a:tcPr marL="3175" marR="3175" marT="317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400" b="0" i="0" u="none" strike="noStrike" dirty="0">
                          <a:solidFill>
                            <a:srgbClr val="000000"/>
                          </a:solidFill>
                          <a:effectLst/>
                          <a:latin typeface="Calibri" panose="020F0502020204030204" pitchFamily="34" charset="0"/>
                        </a:rPr>
                        <a:t>PM2.5 AQI Category</a:t>
                      </a: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615882767"/>
                  </a:ext>
                </a:extLst>
              </a:tr>
              <a:tr h="262550">
                <a:tc>
                  <a:txBody>
                    <a:bodyPr/>
                    <a:lstStyle/>
                    <a:p>
                      <a:pPr algn="ctr" fontAlgn="b"/>
                      <a:r>
                        <a:rPr lang="en-US" sz="1400" b="1" i="0" u="none" strike="noStrike" dirty="0">
                          <a:solidFill>
                            <a:srgbClr val="4472C4"/>
                          </a:solidFill>
                          <a:effectLst/>
                          <a:latin typeface="Calibri" panose="020F0502020204030204" pitchFamily="34" charset="0"/>
                        </a:rPr>
                        <a:t>13</a:t>
                      </a:r>
                    </a:p>
                  </a:txBody>
                  <a:tcPr marL="3175" marR="3175" marT="317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400" b="0" i="0" u="none" strike="noStrike" dirty="0" err="1">
                          <a:solidFill>
                            <a:srgbClr val="000000"/>
                          </a:solidFill>
                          <a:effectLst/>
                          <a:latin typeface="Calibri" panose="020F0502020204030204" pitchFamily="34" charset="0"/>
                        </a:rPr>
                        <a:t>lat</a:t>
                      </a:r>
                      <a:endParaRPr lang="en-US" sz="14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26308005"/>
                  </a:ext>
                </a:extLst>
              </a:tr>
              <a:tr h="242313">
                <a:tc>
                  <a:txBody>
                    <a:bodyPr/>
                    <a:lstStyle/>
                    <a:p>
                      <a:pPr algn="ctr" fontAlgn="b"/>
                      <a:r>
                        <a:rPr lang="en-US" sz="1400" b="1" i="0" u="none" strike="noStrike" dirty="0">
                          <a:solidFill>
                            <a:srgbClr val="4472C4"/>
                          </a:solidFill>
                          <a:effectLst/>
                          <a:latin typeface="Calibri" panose="020F0502020204030204" pitchFamily="34" charset="0"/>
                        </a:rPr>
                        <a:t>14</a:t>
                      </a:r>
                    </a:p>
                  </a:txBody>
                  <a:tcPr marL="3175" marR="3175" marT="3175" marB="0" anchor="b">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US" sz="1400" b="0" i="0" u="none" strike="noStrike" dirty="0" err="1">
                          <a:solidFill>
                            <a:srgbClr val="000000"/>
                          </a:solidFill>
                          <a:effectLst/>
                          <a:latin typeface="Calibri" panose="020F0502020204030204" pitchFamily="34" charset="0"/>
                        </a:rPr>
                        <a:t>lng</a:t>
                      </a:r>
                      <a:endParaRPr lang="en-US" sz="1400" b="0" i="0" u="none" strike="noStrike" dirty="0">
                        <a:solidFill>
                          <a:srgbClr val="000000"/>
                        </a:solidFill>
                        <a:effectLst/>
                        <a:latin typeface="Calibri" panose="020F0502020204030204" pitchFamily="34" charset="0"/>
                      </a:endParaRPr>
                    </a:p>
                  </a:txBody>
                  <a:tcPr marL="3175" marR="3175" marT="31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7492257"/>
                  </a:ext>
                </a:extLst>
              </a:tr>
            </a:tbl>
          </a:graphicData>
        </a:graphic>
      </p:graphicFrame>
      <p:sp>
        <p:nvSpPr>
          <p:cNvPr id="9" name="TextBox 8">
            <a:extLst>
              <a:ext uri="{FF2B5EF4-FFF2-40B4-BE49-F238E27FC236}">
                <a16:creationId xmlns:a16="http://schemas.microsoft.com/office/drawing/2014/main" id="{8CE348AD-B87C-F0E5-608C-305CF9A1D5CA}"/>
              </a:ext>
            </a:extLst>
          </p:cNvPr>
          <p:cNvSpPr txBox="1"/>
          <p:nvPr/>
        </p:nvSpPr>
        <p:spPr>
          <a:xfrm>
            <a:off x="8020217" y="2274405"/>
            <a:ext cx="3436677" cy="2462213"/>
          </a:xfrm>
          <a:prstGeom prst="rect">
            <a:avLst/>
          </a:prstGeom>
          <a:noFill/>
        </p:spPr>
        <p:txBody>
          <a:bodyPr wrap="square" rtlCol="0">
            <a:spAutoFit/>
          </a:bodyPr>
          <a:lstStyle/>
          <a:p>
            <a:pPr marL="177165" indent="-177165" defTabSz="566928">
              <a:spcAft>
                <a:spcPts val="600"/>
              </a:spcAft>
              <a:buFont typeface="Arial" panose="020B0604020202020204" pitchFamily="34" charset="0"/>
              <a:buChar char="•"/>
            </a:pPr>
            <a:r>
              <a:rPr lang="en-US" sz="1600" b="1" kern="1200" dirty="0">
                <a:solidFill>
                  <a:schemeClr val="tx1"/>
                </a:solidFill>
                <a:latin typeface="+mn-lt"/>
                <a:ea typeface="+mn-ea"/>
                <a:cs typeface="+mn-cs"/>
              </a:rPr>
              <a:t>Quality Challenges</a:t>
            </a:r>
          </a:p>
          <a:p>
            <a:pPr marL="460629" lvl="1" indent="-177165" defTabSz="566928">
              <a:spcAft>
                <a:spcPts val="600"/>
              </a:spcAft>
              <a:buFont typeface="Arial" panose="020B0604020202020204" pitchFamily="34" charset="0"/>
              <a:buChar char="•"/>
            </a:pPr>
            <a:r>
              <a:rPr lang="en-US" sz="1600" kern="1200" dirty="0">
                <a:solidFill>
                  <a:schemeClr val="tx1"/>
                </a:solidFill>
                <a:latin typeface="+mn-lt"/>
                <a:ea typeface="+mn-ea"/>
                <a:cs typeface="+mn-cs"/>
              </a:rPr>
              <a:t>This data set contains some latitude and longitude points that are wrong and do not correspond to the country or city they are supposed to be identifying.</a:t>
            </a:r>
          </a:p>
          <a:p>
            <a:pPr marL="460629" lvl="1" indent="-177165" defTabSz="566928">
              <a:spcAft>
                <a:spcPts val="600"/>
              </a:spcAft>
              <a:buFont typeface="Arial" panose="020B0604020202020204" pitchFamily="34" charset="0"/>
              <a:buChar char="•"/>
            </a:pPr>
            <a:r>
              <a:rPr lang="en-US" sz="1600" kern="1200" dirty="0">
                <a:solidFill>
                  <a:schemeClr val="tx1"/>
                </a:solidFill>
                <a:latin typeface="+mn-lt"/>
                <a:ea typeface="+mn-ea"/>
                <a:cs typeface="+mn-cs"/>
              </a:rPr>
              <a:t>Therefore, our analysis includes outliers</a:t>
            </a:r>
            <a:endParaRPr lang="en-US" sz="2800" dirty="0"/>
          </a:p>
        </p:txBody>
      </p:sp>
      <p:sp>
        <p:nvSpPr>
          <p:cNvPr id="10" name="TextBox 9">
            <a:extLst>
              <a:ext uri="{FF2B5EF4-FFF2-40B4-BE49-F238E27FC236}">
                <a16:creationId xmlns:a16="http://schemas.microsoft.com/office/drawing/2014/main" id="{F041CBFA-3F4F-C68D-5761-0A853470D001}"/>
              </a:ext>
            </a:extLst>
          </p:cNvPr>
          <p:cNvSpPr txBox="1"/>
          <p:nvPr/>
        </p:nvSpPr>
        <p:spPr>
          <a:xfrm>
            <a:off x="3890792" y="5816425"/>
            <a:ext cx="7644713" cy="264047"/>
          </a:xfrm>
          <a:prstGeom prst="rect">
            <a:avLst/>
          </a:prstGeom>
          <a:noFill/>
        </p:spPr>
        <p:txBody>
          <a:bodyPr wrap="square" rtlCol="0">
            <a:spAutoFit/>
          </a:bodyPr>
          <a:lstStyle/>
          <a:p>
            <a:pPr defTabSz="566928">
              <a:spcAft>
                <a:spcPts val="600"/>
              </a:spcAft>
            </a:pPr>
            <a:r>
              <a:rPr lang="en-US" sz="1116" b="1" kern="1200">
                <a:solidFill>
                  <a:srgbClr val="055B7D"/>
                </a:solidFill>
                <a:latin typeface="+mn-lt"/>
                <a:ea typeface="+mn-ea"/>
                <a:cs typeface="+mn-cs"/>
              </a:rPr>
              <a:t>https://www.kaggle.com/datasets/adityaramachandran27/world-air-quality-index-by-city-and-coordinates</a:t>
            </a:r>
            <a:endParaRPr lang="en-US" b="1">
              <a:solidFill>
                <a:schemeClr val="accent1"/>
              </a:solidFill>
            </a:endParaRPr>
          </a:p>
        </p:txBody>
      </p:sp>
      <p:sp>
        <p:nvSpPr>
          <p:cNvPr id="11" name="TextBox 10">
            <a:extLst>
              <a:ext uri="{FF2B5EF4-FFF2-40B4-BE49-F238E27FC236}">
                <a16:creationId xmlns:a16="http://schemas.microsoft.com/office/drawing/2014/main" id="{C41E21A5-4C2B-3194-A483-2CBB71FAF00B}"/>
              </a:ext>
            </a:extLst>
          </p:cNvPr>
          <p:cNvSpPr txBox="1"/>
          <p:nvPr/>
        </p:nvSpPr>
        <p:spPr>
          <a:xfrm>
            <a:off x="4649856" y="2274405"/>
            <a:ext cx="2892287" cy="3524042"/>
          </a:xfrm>
          <a:prstGeom prst="rect">
            <a:avLst/>
          </a:prstGeom>
          <a:noFill/>
        </p:spPr>
        <p:txBody>
          <a:bodyPr wrap="square" rtlCol="0">
            <a:spAutoFit/>
          </a:bodyPr>
          <a:lstStyle/>
          <a:p>
            <a:pPr marL="177165" indent="-177165" defTabSz="566928">
              <a:spcAft>
                <a:spcPts val="600"/>
              </a:spcAft>
              <a:buFont typeface="Arial" panose="020B0604020202020204" pitchFamily="34" charset="0"/>
              <a:buChar char="•"/>
            </a:pPr>
            <a:r>
              <a:rPr lang="en-US" sz="1600" b="1" kern="1200" dirty="0">
                <a:solidFill>
                  <a:schemeClr val="tx1"/>
                </a:solidFill>
                <a:latin typeface="+mn-lt"/>
                <a:ea typeface="+mn-ea"/>
                <a:cs typeface="+mn-cs"/>
              </a:rPr>
              <a:t>Overall Information</a:t>
            </a:r>
          </a:p>
          <a:p>
            <a:pPr marL="460629" lvl="1" indent="-177165" defTabSz="566928">
              <a:spcAft>
                <a:spcPts val="600"/>
              </a:spcAft>
              <a:buFont typeface="Arial" panose="020B0604020202020204" pitchFamily="34" charset="0"/>
              <a:buChar char="•"/>
            </a:pPr>
            <a:r>
              <a:rPr lang="en-US" sz="1600" kern="1200" dirty="0">
                <a:solidFill>
                  <a:schemeClr val="tx1"/>
                </a:solidFill>
                <a:latin typeface="+mn-lt"/>
                <a:ea typeface="+mn-ea"/>
                <a:cs typeface="+mn-cs"/>
              </a:rPr>
              <a:t>Total of 16,394 rows</a:t>
            </a:r>
          </a:p>
          <a:p>
            <a:pPr marL="460629" lvl="1" indent="-177165" defTabSz="566928">
              <a:spcAft>
                <a:spcPts val="600"/>
              </a:spcAft>
              <a:buFont typeface="Arial" panose="020B0604020202020204" pitchFamily="34" charset="0"/>
              <a:buChar char="•"/>
            </a:pPr>
            <a:r>
              <a:rPr lang="en-US" sz="1600" kern="1200" dirty="0">
                <a:solidFill>
                  <a:schemeClr val="tx1"/>
                </a:solidFill>
                <a:latin typeface="+mn-lt"/>
                <a:ea typeface="+mn-ea"/>
                <a:cs typeface="+mn-cs"/>
              </a:rPr>
              <a:t>Last updated 9 months ago</a:t>
            </a:r>
          </a:p>
          <a:p>
            <a:pPr marL="460629" lvl="1" indent="-177165" defTabSz="566928">
              <a:spcAft>
                <a:spcPts val="600"/>
              </a:spcAft>
              <a:buFont typeface="Arial" panose="020B0604020202020204" pitchFamily="34" charset="0"/>
              <a:buChar char="•"/>
            </a:pPr>
            <a:r>
              <a:rPr lang="en-US" sz="1600" kern="1200" dirty="0">
                <a:solidFill>
                  <a:srgbClr val="3C4043"/>
                </a:solidFill>
                <a:latin typeface="Inter"/>
                <a:ea typeface="+mn-ea"/>
                <a:cs typeface="+mn-cs"/>
              </a:rPr>
              <a:t>This dataset is a merger of two separate datasets, one containing information about cities and their corresponding latitude and longitude coordinates, and the other containing data on air pollution levels in countries across the world</a:t>
            </a:r>
            <a:endParaRPr lang="en-US" sz="2800" b="1" dirty="0"/>
          </a:p>
        </p:txBody>
      </p:sp>
    </p:spTree>
    <p:extLst>
      <p:ext uri="{BB962C8B-B14F-4D97-AF65-F5344CB8AC3E}">
        <p14:creationId xmlns:p14="http://schemas.microsoft.com/office/powerpoint/2010/main" val="3003694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55CE6-E040-2D22-86B0-FAF484C1A3DD}"/>
              </a:ext>
            </a:extLst>
          </p:cNvPr>
          <p:cNvSpPr>
            <a:spLocks noGrp="1"/>
          </p:cNvSpPr>
          <p:nvPr>
            <p:ph type="title"/>
          </p:nvPr>
        </p:nvSpPr>
        <p:spPr>
          <a:xfrm>
            <a:off x="6417733" y="490537"/>
            <a:ext cx="5291663" cy="1628775"/>
          </a:xfrm>
        </p:spPr>
        <p:txBody>
          <a:bodyPr anchor="b">
            <a:normAutofit/>
          </a:bodyPr>
          <a:lstStyle/>
          <a:p>
            <a:r>
              <a:rPr lang="en-US" b="1" dirty="0">
                <a:solidFill>
                  <a:schemeClr val="bg1"/>
                </a:solidFill>
              </a:rPr>
              <a:t>Research Questions</a:t>
            </a:r>
          </a:p>
        </p:txBody>
      </p:sp>
      <p:pic>
        <p:nvPicPr>
          <p:cNvPr id="5" name="Picture 4">
            <a:extLst>
              <a:ext uri="{FF2B5EF4-FFF2-40B4-BE49-F238E27FC236}">
                <a16:creationId xmlns:a16="http://schemas.microsoft.com/office/drawing/2014/main" id="{6D5D7A3E-BA97-6F22-CFFD-F7280A6C7E24}"/>
              </a:ext>
            </a:extLst>
          </p:cNvPr>
          <p:cNvPicPr>
            <a:picLocks noChangeAspect="1"/>
          </p:cNvPicPr>
          <p:nvPr/>
        </p:nvPicPr>
        <p:blipFill rotWithShape="1">
          <a:blip r:embed="rId2"/>
          <a:srcRect l="21050" r="19602"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a:extLst>
              <a:ext uri="{FF2B5EF4-FFF2-40B4-BE49-F238E27FC236}">
                <a16:creationId xmlns:a16="http://schemas.microsoft.com/office/drawing/2014/main" id="{05DC1E80-3F77-583D-87AF-D631FEE75C95}"/>
              </a:ext>
            </a:extLst>
          </p:cNvPr>
          <p:cNvSpPr>
            <a:spLocks noGrp="1"/>
          </p:cNvSpPr>
          <p:nvPr>
            <p:ph idx="1"/>
          </p:nvPr>
        </p:nvSpPr>
        <p:spPr>
          <a:xfrm>
            <a:off x="6417734" y="2614612"/>
            <a:ext cx="5291663" cy="3752849"/>
          </a:xfrm>
        </p:spPr>
        <p:txBody>
          <a:bodyPr>
            <a:normAutofit/>
          </a:bodyPr>
          <a:lstStyle/>
          <a:p>
            <a:pPr marL="342900" marR="0" lvl="0" indent="-342900">
              <a:spcBef>
                <a:spcPts val="0"/>
              </a:spcBef>
              <a:spcAft>
                <a:spcPts val="0"/>
              </a:spcAft>
              <a:buFont typeface="+mj-lt"/>
              <a:buAutoNum type="arabicPeriod"/>
              <a:tabLst>
                <a:tab pos="457200" algn="l"/>
              </a:tabLst>
            </a:pPr>
            <a:r>
              <a:rPr lang="en-US" sz="1800" dirty="0">
                <a:solidFill>
                  <a:srgbClr val="FFC000"/>
                </a:solidFill>
                <a:effectLst/>
                <a:ea typeface="Calibri" panose="020F0502020204030204" pitchFamily="34" charset="0"/>
              </a:rPr>
              <a:t>What are the top 10 countries with the best and worst Air Quality Index (AQI)?</a:t>
            </a:r>
            <a:endParaRPr lang="en-US" sz="1800" dirty="0">
              <a:solidFill>
                <a:srgbClr val="FFC000"/>
              </a:solidFill>
              <a:effectLst/>
              <a:ea typeface="Times New Roman" panose="02020603050405020304" pitchFamily="18" charset="0"/>
            </a:endParaRPr>
          </a:p>
          <a:p>
            <a:pPr marL="342900" marR="0" lvl="0" indent="-342900">
              <a:spcBef>
                <a:spcPts val="0"/>
              </a:spcBef>
              <a:spcAft>
                <a:spcPts val="0"/>
              </a:spcAft>
              <a:buFont typeface="+mj-lt"/>
              <a:buAutoNum type="arabicPeriod"/>
              <a:tabLst>
                <a:tab pos="457200" algn="l"/>
              </a:tabLst>
            </a:pPr>
            <a:r>
              <a:rPr lang="en-US" sz="1800" dirty="0">
                <a:solidFill>
                  <a:srgbClr val="FFC000"/>
                </a:solidFill>
                <a:effectLst/>
                <a:ea typeface="Calibri" panose="020F0502020204030204" pitchFamily="34" charset="0"/>
              </a:rPr>
              <a:t>What are the top 10 cities with the best and worst AQI?</a:t>
            </a:r>
            <a:endParaRPr lang="en-US" sz="1800" dirty="0">
              <a:solidFill>
                <a:srgbClr val="FFC000"/>
              </a:solidFill>
              <a:effectLst/>
              <a:ea typeface="Times New Roman" panose="02020603050405020304" pitchFamily="18" charset="0"/>
            </a:endParaRPr>
          </a:p>
          <a:p>
            <a:pPr marL="342900" marR="0" lvl="0" indent="-342900">
              <a:spcBef>
                <a:spcPts val="0"/>
              </a:spcBef>
              <a:spcAft>
                <a:spcPts val="0"/>
              </a:spcAft>
              <a:buFont typeface="+mj-lt"/>
              <a:buAutoNum type="arabicPeriod"/>
              <a:tabLst>
                <a:tab pos="457200" algn="l"/>
              </a:tabLst>
            </a:pPr>
            <a:r>
              <a:rPr lang="en-US" sz="1800" dirty="0">
                <a:solidFill>
                  <a:srgbClr val="FFC000"/>
                </a:solidFill>
                <a:effectLst/>
                <a:ea typeface="Calibri" panose="020F0502020204030204" pitchFamily="34" charset="0"/>
              </a:rPr>
              <a:t>Average AQI value per country?</a:t>
            </a:r>
            <a:endParaRPr lang="en-US" sz="1800" dirty="0">
              <a:solidFill>
                <a:srgbClr val="FFC000"/>
              </a:solidFill>
              <a:effectLst/>
              <a:ea typeface="Times New Roman" panose="02020603050405020304" pitchFamily="18" charset="0"/>
            </a:endParaRPr>
          </a:p>
          <a:p>
            <a:endParaRPr lang="en-US" sz="1800" dirty="0"/>
          </a:p>
        </p:txBody>
      </p:sp>
    </p:spTree>
    <p:extLst>
      <p:ext uri="{BB962C8B-B14F-4D97-AF65-F5344CB8AC3E}">
        <p14:creationId xmlns:p14="http://schemas.microsoft.com/office/powerpoint/2010/main" val="2767784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C7900E-4907-B1D5-F0EC-309AD80EE225}"/>
              </a:ext>
            </a:extLst>
          </p:cNvPr>
          <p:cNvSpPr>
            <a:spLocks noGrp="1"/>
          </p:cNvSpPr>
          <p:nvPr>
            <p:ph type="title"/>
          </p:nvPr>
        </p:nvSpPr>
        <p:spPr>
          <a:xfrm>
            <a:off x="5644751" y="568517"/>
            <a:ext cx="6161004" cy="886379"/>
          </a:xfrm>
        </p:spPr>
        <p:txBody>
          <a:bodyPr>
            <a:normAutofit/>
          </a:bodyPr>
          <a:lstStyle/>
          <a:p>
            <a:r>
              <a:rPr lang="en-US" b="1">
                <a:solidFill>
                  <a:schemeClr val="bg1"/>
                </a:solidFill>
              </a:rPr>
              <a:t>Data Prep and Clean Up</a:t>
            </a:r>
          </a:p>
        </p:txBody>
      </p:sp>
      <p:grpSp>
        <p:nvGrpSpPr>
          <p:cNvPr id="18" name="Group 17">
            <a:extLst>
              <a:ext uri="{FF2B5EF4-FFF2-40B4-BE49-F238E27FC236}">
                <a16:creationId xmlns:a16="http://schemas.microsoft.com/office/drawing/2014/main" id="{5C880D58-0477-47F1-B3CB-4B30179411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63593"/>
            <a:ext cx="1861854" cy="717514"/>
            <a:chOff x="0" y="377893"/>
            <a:chExt cx="1861854" cy="717514"/>
          </a:xfrm>
          <a:solidFill>
            <a:schemeClr val="bg1"/>
          </a:solidFill>
        </p:grpSpPr>
        <p:sp>
          <p:nvSpPr>
            <p:cNvPr id="19" name="Freeform: Shape 1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6" name="Picture 5">
            <a:extLst>
              <a:ext uri="{FF2B5EF4-FFF2-40B4-BE49-F238E27FC236}">
                <a16:creationId xmlns:a16="http://schemas.microsoft.com/office/drawing/2014/main" id="{741FC448-1849-AC22-6BD1-9A1154988143}"/>
              </a:ext>
            </a:extLst>
          </p:cNvPr>
          <p:cNvPicPr>
            <a:picLocks noChangeAspect="1"/>
          </p:cNvPicPr>
          <p:nvPr/>
        </p:nvPicPr>
        <p:blipFill rotWithShape="1">
          <a:blip r:embed="rId2"/>
          <a:srcRect r="2400"/>
          <a:stretch/>
        </p:blipFill>
        <p:spPr>
          <a:xfrm>
            <a:off x="235534" y="1009050"/>
            <a:ext cx="3296556" cy="3296556"/>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sp>
        <p:nvSpPr>
          <p:cNvPr id="22" name="Graphic 212">
            <a:extLst>
              <a:ext uri="{FF2B5EF4-FFF2-40B4-BE49-F238E27FC236}">
                <a16:creationId xmlns:a16="http://schemas.microsoft.com/office/drawing/2014/main" id="{877E3FF1-E4B8-49CB-9DD6-7D2067808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9510" y="2210504"/>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Graphic 212">
            <a:extLst>
              <a:ext uri="{FF2B5EF4-FFF2-40B4-BE49-F238E27FC236}">
                <a16:creationId xmlns:a16="http://schemas.microsoft.com/office/drawing/2014/main" id="{30BDE8C6-094E-46E6-BD5E-75FAB4F7C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9510" y="2210504"/>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21BF7C64-7535-05F2-D0AE-98F2C95B2A83}"/>
              </a:ext>
            </a:extLst>
          </p:cNvPr>
          <p:cNvSpPr>
            <a:spLocks noGrp="1"/>
          </p:cNvSpPr>
          <p:nvPr>
            <p:ph idx="1"/>
          </p:nvPr>
        </p:nvSpPr>
        <p:spPr>
          <a:xfrm>
            <a:off x="6234868" y="1820369"/>
            <a:ext cx="5217173" cy="4351338"/>
          </a:xfrm>
        </p:spPr>
        <p:txBody>
          <a:bodyPr>
            <a:normAutofit/>
          </a:bodyPr>
          <a:lstStyle/>
          <a:p>
            <a:r>
              <a:rPr lang="en-US">
                <a:solidFill>
                  <a:schemeClr val="bg1"/>
                </a:solidFill>
              </a:rPr>
              <a:t>There were a total of 302 rows of data that did not have a Country associated with them and 2 null values. </a:t>
            </a:r>
          </a:p>
          <a:p>
            <a:r>
              <a:rPr lang="en-US">
                <a:solidFill>
                  <a:schemeClr val="bg1"/>
                </a:solidFill>
              </a:rPr>
              <a:t>These values were dropped from the data set in order to have more consistency</a:t>
            </a:r>
          </a:p>
          <a:p>
            <a:endParaRPr lang="en-US">
              <a:solidFill>
                <a:schemeClr val="bg1"/>
              </a:solidFill>
            </a:endParaRPr>
          </a:p>
        </p:txBody>
      </p:sp>
      <p:pic>
        <p:nvPicPr>
          <p:cNvPr id="4" name="Picture 3" descr="A blue and yellow circular object with a broom&#10;&#10;Description automatically generated with medium confidence">
            <a:extLst>
              <a:ext uri="{FF2B5EF4-FFF2-40B4-BE49-F238E27FC236}">
                <a16:creationId xmlns:a16="http://schemas.microsoft.com/office/drawing/2014/main" id="{DC38652C-1DA8-4266-B664-520B263A3C61}"/>
              </a:ext>
            </a:extLst>
          </p:cNvPr>
          <p:cNvPicPr>
            <a:picLocks noChangeAspect="1"/>
          </p:cNvPicPr>
          <p:nvPr/>
        </p:nvPicPr>
        <p:blipFill rotWithShape="1">
          <a:blip r:embed="rId3"/>
          <a:srcRect r="4" b="4"/>
          <a:stretch/>
        </p:blipFill>
        <p:spPr>
          <a:xfrm>
            <a:off x="2841433" y="3429000"/>
            <a:ext cx="2965878" cy="2965878"/>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26"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7" name="Freeform: Shape 2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26815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01C271-FBDF-AF85-294B-F4049447D3B5}"/>
              </a:ext>
            </a:extLst>
          </p:cNvPr>
          <p:cNvSpPr>
            <a:spLocks noGrp="1"/>
          </p:cNvSpPr>
          <p:nvPr>
            <p:ph type="title"/>
          </p:nvPr>
        </p:nvSpPr>
        <p:spPr>
          <a:xfrm>
            <a:off x="6561541" y="836880"/>
            <a:ext cx="4391024" cy="1323439"/>
          </a:xfrm>
        </p:spPr>
        <p:txBody>
          <a:bodyPr anchor="t">
            <a:normAutofit/>
          </a:bodyPr>
          <a:lstStyle/>
          <a:p>
            <a:r>
              <a:rPr lang="en-US" sz="4000" b="1" u="sng" dirty="0">
                <a:solidFill>
                  <a:schemeClr val="bg1"/>
                </a:solidFill>
              </a:rPr>
              <a:t>Finding#1</a:t>
            </a:r>
          </a:p>
        </p:txBody>
      </p:sp>
      <p:grpSp>
        <p:nvGrpSpPr>
          <p:cNvPr id="18" name="Group 17">
            <a:extLst>
              <a:ext uri="{FF2B5EF4-FFF2-40B4-BE49-F238E27FC236}">
                <a16:creationId xmlns:a16="http://schemas.microsoft.com/office/drawing/2014/main" id="{CC09AFE8-9934-40C0-A058-4008A3B197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160" y="1498600"/>
            <a:ext cx="5260976" cy="4707593"/>
            <a:chOff x="6096000" y="841376"/>
            <a:chExt cx="5260976" cy="4707593"/>
          </a:xfrm>
          <a:effectLst>
            <a:outerShdw blurRad="381000" dist="152400" dir="5400000" algn="ctr" rotWithShape="0">
              <a:srgbClr val="000000">
                <a:alpha val="10000"/>
              </a:srgbClr>
            </a:outerShdw>
          </a:effectLst>
        </p:grpSpPr>
        <p:grpSp>
          <p:nvGrpSpPr>
            <p:cNvPr id="19" name="Group 18">
              <a:extLst>
                <a:ext uri="{FF2B5EF4-FFF2-40B4-BE49-F238E27FC236}">
                  <a16:creationId xmlns:a16="http://schemas.microsoft.com/office/drawing/2014/main" id="{23588ED6-49C5-4EAF-BBCE-DB6B4184D36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23" name="Freeform: Shape 22">
                <a:extLst>
                  <a:ext uri="{FF2B5EF4-FFF2-40B4-BE49-F238E27FC236}">
                    <a16:creationId xmlns:a16="http://schemas.microsoft.com/office/drawing/2014/main" id="{0149B80A-4A62-4495-AE87-F32755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438C3DC5-5887-49A9-AABB-A9772488F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5" name="Group 24">
              <a:extLst>
                <a:ext uri="{FF2B5EF4-FFF2-40B4-BE49-F238E27FC236}">
                  <a16:creationId xmlns:a16="http://schemas.microsoft.com/office/drawing/2014/main" id="{5BD695E1-00AC-49AE-93BF-22000734A8F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26" name="Freeform: Shape 25">
                <a:extLst>
                  <a:ext uri="{FF2B5EF4-FFF2-40B4-BE49-F238E27FC236}">
                    <a16:creationId xmlns:a16="http://schemas.microsoft.com/office/drawing/2014/main" id="{F721D808-B8BC-4568-A927-12BC276F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7B2886F6-DE07-47C7-840F-22CD86C0D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11" name="Picture 10">
            <a:extLst>
              <a:ext uri="{FF2B5EF4-FFF2-40B4-BE49-F238E27FC236}">
                <a16:creationId xmlns:a16="http://schemas.microsoft.com/office/drawing/2014/main" id="{774BF90E-1E35-0FEC-BE3C-4F8F98DCBFDB}"/>
              </a:ext>
            </a:extLst>
          </p:cNvPr>
          <p:cNvPicPr>
            <a:picLocks noChangeAspect="1"/>
          </p:cNvPicPr>
          <p:nvPr/>
        </p:nvPicPr>
        <p:blipFill>
          <a:blip r:embed="rId3"/>
          <a:stretch>
            <a:fillRect/>
          </a:stretch>
        </p:blipFill>
        <p:spPr>
          <a:xfrm>
            <a:off x="1273091" y="2310918"/>
            <a:ext cx="4369112" cy="2457625"/>
          </a:xfrm>
          <a:prstGeom prst="rect">
            <a:avLst/>
          </a:prstGeom>
        </p:spPr>
      </p:pic>
      <p:sp>
        <p:nvSpPr>
          <p:cNvPr id="3" name="Content Placeholder 2">
            <a:extLst>
              <a:ext uri="{FF2B5EF4-FFF2-40B4-BE49-F238E27FC236}">
                <a16:creationId xmlns:a16="http://schemas.microsoft.com/office/drawing/2014/main" id="{BB48F600-CF1B-F022-0480-20AD050F24E4}"/>
              </a:ext>
            </a:extLst>
          </p:cNvPr>
          <p:cNvSpPr>
            <a:spLocks noGrp="1"/>
          </p:cNvSpPr>
          <p:nvPr>
            <p:ph idx="1"/>
          </p:nvPr>
        </p:nvSpPr>
        <p:spPr>
          <a:xfrm>
            <a:off x="6406479" y="2203647"/>
            <a:ext cx="5196745" cy="4367538"/>
          </a:xfrm>
        </p:spPr>
        <p:txBody>
          <a:bodyPr>
            <a:normAutofit fontScale="85000" lnSpcReduction="20000"/>
          </a:bodyPr>
          <a:lstStyle/>
          <a:p>
            <a:r>
              <a:rPr lang="en-US" sz="2400" dirty="0">
                <a:solidFill>
                  <a:schemeClr val="bg1">
                    <a:alpha val="80000"/>
                  </a:schemeClr>
                </a:solidFill>
              </a:rPr>
              <a:t>India is one of the countries with the worst ratings for Air Quality</a:t>
            </a:r>
          </a:p>
          <a:p>
            <a:r>
              <a:rPr lang="en-US" sz="2400" dirty="0">
                <a:solidFill>
                  <a:schemeClr val="bg1">
                    <a:alpha val="80000"/>
                  </a:schemeClr>
                </a:solidFill>
              </a:rPr>
              <a:t>9 of the Top 10 Cities in the world with the worst </a:t>
            </a:r>
            <a:r>
              <a:rPr lang="en-US" sz="2400" dirty="0" err="1">
                <a:solidFill>
                  <a:schemeClr val="bg1">
                    <a:alpha val="80000"/>
                  </a:schemeClr>
                </a:solidFill>
              </a:rPr>
              <a:t>ratngs</a:t>
            </a:r>
            <a:r>
              <a:rPr lang="en-US" sz="2400" dirty="0">
                <a:solidFill>
                  <a:schemeClr val="bg1">
                    <a:alpha val="80000"/>
                  </a:schemeClr>
                </a:solidFill>
              </a:rPr>
              <a:t> are in India</a:t>
            </a:r>
          </a:p>
          <a:p>
            <a:r>
              <a:rPr lang="en-US" sz="2400" dirty="0">
                <a:solidFill>
                  <a:schemeClr val="bg1">
                    <a:alpha val="80000"/>
                  </a:schemeClr>
                </a:solidFill>
              </a:rPr>
              <a:t>40.7% of its cities fall under the “Unhealthy” category </a:t>
            </a:r>
          </a:p>
          <a:p>
            <a:r>
              <a:rPr lang="en-US" sz="2400" dirty="0">
                <a:solidFill>
                  <a:schemeClr val="bg1">
                    <a:alpha val="80000"/>
                  </a:schemeClr>
                </a:solidFill>
              </a:rPr>
              <a:t>Multiple cities in India have AQI values of 500 which means they have “Hazardous” Air Quality conditions</a:t>
            </a:r>
          </a:p>
          <a:p>
            <a:r>
              <a:rPr lang="en-US" sz="2400" dirty="0">
                <a:solidFill>
                  <a:schemeClr val="bg1">
                    <a:alpha val="80000"/>
                  </a:schemeClr>
                </a:solidFill>
              </a:rPr>
              <a:t>Despite these findings, there are a couple of cities with “Good” ratings with AQI values under 50 such as:</a:t>
            </a:r>
          </a:p>
          <a:p>
            <a:pPr lvl="1"/>
            <a:r>
              <a:rPr lang="en-US" dirty="0">
                <a:solidFill>
                  <a:schemeClr val="bg1">
                    <a:alpha val="80000"/>
                  </a:schemeClr>
                </a:solidFill>
              </a:rPr>
              <a:t>Port Blair which is an Island far from the mainland</a:t>
            </a:r>
          </a:p>
          <a:p>
            <a:pPr lvl="1"/>
            <a:r>
              <a:rPr lang="en-US" dirty="0" err="1">
                <a:solidFill>
                  <a:schemeClr val="bg1">
                    <a:alpha val="80000"/>
                  </a:schemeClr>
                </a:solidFill>
              </a:rPr>
              <a:t>Chengam</a:t>
            </a:r>
            <a:endParaRPr lang="en-US" dirty="0">
              <a:solidFill>
                <a:schemeClr val="bg1">
                  <a:alpha val="80000"/>
                </a:schemeClr>
              </a:solidFill>
            </a:endParaRPr>
          </a:p>
          <a:p>
            <a:pPr lvl="1"/>
            <a:r>
              <a:rPr lang="en-US" dirty="0" err="1">
                <a:solidFill>
                  <a:schemeClr val="bg1">
                    <a:alpha val="80000"/>
                  </a:schemeClr>
                </a:solidFill>
              </a:rPr>
              <a:t>Hindupur</a:t>
            </a:r>
            <a:endParaRPr lang="en-US" dirty="0">
              <a:solidFill>
                <a:schemeClr val="bg1">
                  <a:alpha val="80000"/>
                </a:schemeClr>
              </a:solidFill>
            </a:endParaRPr>
          </a:p>
          <a:p>
            <a:pPr lvl="1"/>
            <a:endParaRPr lang="en-US" sz="1100" dirty="0">
              <a:solidFill>
                <a:schemeClr val="bg1">
                  <a:alpha val="80000"/>
                </a:schemeClr>
              </a:solidFill>
            </a:endParaRPr>
          </a:p>
        </p:txBody>
      </p:sp>
    </p:spTree>
    <p:extLst>
      <p:ext uri="{BB962C8B-B14F-4D97-AF65-F5344CB8AC3E}">
        <p14:creationId xmlns:p14="http://schemas.microsoft.com/office/powerpoint/2010/main" val="864068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1719</TotalTime>
  <Words>1054</Words>
  <Application>Microsoft Office PowerPoint</Application>
  <PresentationFormat>Widescreen</PresentationFormat>
  <Paragraphs>114</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Aptos Display</vt:lpstr>
      <vt:lpstr>Arial</vt:lpstr>
      <vt:lpstr>Calibri</vt:lpstr>
      <vt:lpstr>Inter</vt:lpstr>
      <vt:lpstr>Times New Roman</vt:lpstr>
      <vt:lpstr>Office Theme</vt:lpstr>
      <vt:lpstr>Global Air Quality</vt:lpstr>
      <vt:lpstr>Team 2 Members</vt:lpstr>
      <vt:lpstr>Background</vt:lpstr>
      <vt:lpstr>Technical Terminology</vt:lpstr>
      <vt:lpstr>Air Quality Index</vt:lpstr>
      <vt:lpstr>Data Set</vt:lpstr>
      <vt:lpstr>Research Questions</vt:lpstr>
      <vt:lpstr>Data Prep and Clean Up</vt:lpstr>
      <vt:lpstr>Finding#1</vt:lpstr>
      <vt:lpstr>PowerPoint Presentation</vt:lpstr>
      <vt:lpstr>India’s Good and Bad Air Quality Cities</vt:lpstr>
      <vt:lpstr>Finding#2 Dallas Air Quality</vt:lpstr>
      <vt:lpstr>PowerPoint Presentation</vt:lpstr>
      <vt:lpstr>Finding#3  Argentina</vt:lpstr>
      <vt:lpstr>Finding#4</vt:lpstr>
      <vt:lpstr>Conclusions</vt:lpstr>
      <vt:lpstr>Limitations/Bias</vt:lpstr>
      <vt:lpstr>Future Work</vt:lpstr>
      <vt:lpstr>Image Links</vt:lpstr>
      <vt:lpstr>Article Links</vt:lpstr>
      <vt:lpstr>https://www.kaggle.com/datasets/adityaramachandran27/world-air-quality-index-by-city-and-coordinates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Air Quality</dc:title>
  <dc:creator>MISHA BORUNDA</dc:creator>
  <cp:lastModifiedBy>MISHA BORUNDA</cp:lastModifiedBy>
  <cp:revision>24</cp:revision>
  <dcterms:created xsi:type="dcterms:W3CDTF">2024-01-26T16:14:42Z</dcterms:created>
  <dcterms:modified xsi:type="dcterms:W3CDTF">2024-02-01T21:00:29Z</dcterms:modified>
</cp:coreProperties>
</file>